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3"/>
  </p:notesMasterIdLst>
  <p:handoutMasterIdLst>
    <p:handoutMasterId r:id="rId44"/>
  </p:handoutMasterIdLst>
  <p:sldIdLst>
    <p:sldId id="975" r:id="rId2"/>
    <p:sldId id="1107" r:id="rId3"/>
    <p:sldId id="981" r:id="rId4"/>
    <p:sldId id="1129" r:id="rId5"/>
    <p:sldId id="1092" r:id="rId6"/>
    <p:sldId id="1130" r:id="rId7"/>
    <p:sldId id="1093" r:id="rId8"/>
    <p:sldId id="983" r:id="rId9"/>
    <p:sldId id="1119" r:id="rId10"/>
    <p:sldId id="1122" r:id="rId11"/>
    <p:sldId id="1120" r:id="rId12"/>
    <p:sldId id="1123" r:id="rId13"/>
    <p:sldId id="1095" r:id="rId14"/>
    <p:sldId id="1096" r:id="rId15"/>
    <p:sldId id="1117" r:id="rId16"/>
    <p:sldId id="1109" r:id="rId17"/>
    <p:sldId id="1069" r:id="rId18"/>
    <p:sldId id="982" r:id="rId19"/>
    <p:sldId id="1108" r:id="rId20"/>
    <p:sldId id="1049" r:id="rId21"/>
    <p:sldId id="1050" r:id="rId22"/>
    <p:sldId id="984" r:id="rId23"/>
    <p:sldId id="1112" r:id="rId24"/>
    <p:sldId id="1113" r:id="rId25"/>
    <p:sldId id="1114" r:id="rId26"/>
    <p:sldId id="1118" r:id="rId27"/>
    <p:sldId id="986" r:id="rId28"/>
    <p:sldId id="1106" r:id="rId29"/>
    <p:sldId id="1015" r:id="rId30"/>
    <p:sldId id="1099" r:id="rId31"/>
    <p:sldId id="1101" r:id="rId32"/>
    <p:sldId id="1102" r:id="rId33"/>
    <p:sldId id="1100" r:id="rId34"/>
    <p:sldId id="1116" r:id="rId35"/>
    <p:sldId id="1103" r:id="rId36"/>
    <p:sldId id="1127" r:id="rId37"/>
    <p:sldId id="1104" r:id="rId38"/>
    <p:sldId id="1105" r:id="rId39"/>
    <p:sldId id="1124" r:id="rId40"/>
    <p:sldId id="1016" r:id="rId41"/>
    <p:sldId id="876" r:id="rId42"/>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052E"/>
    <a:srgbClr val="133984"/>
    <a:srgbClr val="12357C"/>
    <a:srgbClr val="132584"/>
    <a:srgbClr val="00FF00"/>
    <a:srgbClr val="FFFF00"/>
    <a:srgbClr val="DDDDDD"/>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6537" autoAdjust="0"/>
  </p:normalViewPr>
  <p:slideViewPr>
    <p:cSldViewPr snapToObjects="1">
      <p:cViewPr varScale="1">
        <p:scale>
          <a:sx n="64" d="100"/>
          <a:sy n="64" d="100"/>
        </p:scale>
        <p:origin x="2452" y="52"/>
      </p:cViewPr>
      <p:guideLst>
        <p:guide orient="horz" pos="2352"/>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6570"/>
    </p:cViewPr>
  </p:sorterViewPr>
  <p:notesViewPr>
    <p:cSldViewPr snapToObjects="1">
      <p:cViewPr varScale="1">
        <p:scale>
          <a:sx n="75" d="100"/>
          <a:sy n="75" d="100"/>
        </p:scale>
        <p:origin x="-912"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Cambria" panose="02040503050406030204" pitchFamily="18" charset="0"/>
              <a:ea typeface="+mn-ea"/>
              <a:cs typeface="+mn-cs"/>
            </a:defRPr>
          </a:pPr>
          <a:endParaRPr lang="zh-CN"/>
        </a:p>
      </c:txPr>
    </c:title>
    <c:autoTitleDeleted val="0"/>
    <c:plotArea>
      <c:layout/>
      <c:pieChart>
        <c:varyColors val="1"/>
        <c:ser>
          <c:idx val="0"/>
          <c:order val="0"/>
          <c:tx>
            <c:strRef>
              <c:f>Sheet1!$B$1</c:f>
              <c:strCache>
                <c:ptCount val="1"/>
                <c:pt idx="0">
                  <c:v>Final Score</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DEF6-4217-96A1-62A6B66D4330}"/>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DEF6-4217-96A1-62A6B66D4330}"/>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DEF6-4217-96A1-62A6B66D43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EF6-4217-96A1-62A6B66D4330}"/>
              </c:ext>
            </c:extLst>
          </c:dPt>
          <c:dLbls>
            <c:dLbl>
              <c:idx val="0"/>
              <c:layout>
                <c:manualLayout>
                  <c:x val="-0.14562958902289128"/>
                  <c:y val="0.1130005281352026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F6-4217-96A1-62A6B66D4330}"/>
                </c:ext>
              </c:extLst>
            </c:dLbl>
            <c:dLbl>
              <c:idx val="1"/>
              <c:layout>
                <c:manualLayout>
                  <c:x val="0.13161616665005482"/>
                  <c:y val="-0.21272877856731334"/>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F6-4217-96A1-62A6B66D4330}"/>
                </c:ext>
              </c:extLst>
            </c:dLbl>
            <c:dLbl>
              <c:idx val="2"/>
              <c:layout>
                <c:manualLayout>
                  <c:x val="0.11396923485830095"/>
                  <c:y val="0.1612932110620318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EF6-4217-96A1-62A6B66D4330}"/>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Final Exam</c:v>
                </c:pt>
                <c:pt idx="1">
                  <c:v>Assignments</c:v>
                </c:pt>
                <c:pt idx="2">
                  <c:v>Project</c:v>
                </c:pt>
              </c:strCache>
            </c:strRef>
          </c:cat>
          <c:val>
            <c:numRef>
              <c:f>Sheet1!$B$2:$B$5</c:f>
              <c:numCache>
                <c:formatCode>General</c:formatCode>
                <c:ptCount val="4"/>
                <c:pt idx="0">
                  <c:v>4</c:v>
                </c:pt>
                <c:pt idx="1">
                  <c:v>4</c:v>
                </c:pt>
                <c:pt idx="2">
                  <c:v>2</c:v>
                </c:pt>
              </c:numCache>
            </c:numRef>
          </c:val>
          <c:extLst>
            <c:ext xmlns:c16="http://schemas.microsoft.com/office/drawing/2014/chart" uri="{C3380CC4-5D6E-409C-BE32-E72D297353CC}">
              <c16:uniqueId val="{00000008-DEF6-4217-96A1-62A6B66D433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5.2482414698162727E-2"/>
          <c:y val="0.92295194415131099"/>
          <c:w val="0.9"/>
          <c:h val="7.70479642788553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8EAE1928-9D4C-49B6-AAF6-367633392B04}" type="slidenum">
              <a:rPr lang="en-US" altLang="zh-CN"/>
              <a:pPr>
                <a:defRPr/>
              </a:pPr>
              <a:t>‹#›</a:t>
            </a:fld>
            <a:endParaRPr lang="en-US" altLang="zh-CN"/>
          </a:p>
        </p:txBody>
      </p:sp>
    </p:spTree>
    <p:extLst>
      <p:ext uri="{BB962C8B-B14F-4D97-AF65-F5344CB8AC3E}">
        <p14:creationId xmlns:p14="http://schemas.microsoft.com/office/powerpoint/2010/main" val="3316271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2-27T03:20:46.130"/>
    </inkml:context>
    <inkml:brush xml:id="br0">
      <inkml:brushProperty name="width" value="0.05292" units="cm"/>
      <inkml:brushProperty name="height" value="0.05292" units="cm"/>
      <inkml:brushProperty name="color" value="#FF0000"/>
    </inkml:brush>
  </inkml:definitions>
  <inkml:trace contextRef="#ctx0" brushRef="#br0">17074 11183 0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31B0A9D7-2049-40C3-89F4-FDE8A803A61B}" type="slidenum">
              <a:rPr lang="en-US" altLang="zh-CN"/>
              <a:pPr>
                <a:defRPr/>
              </a:pPr>
              <a:t>‹#›</a:t>
            </a:fld>
            <a:endParaRPr lang="en-US" altLang="zh-CN"/>
          </a:p>
        </p:txBody>
      </p:sp>
    </p:spTree>
    <p:extLst>
      <p:ext uri="{BB962C8B-B14F-4D97-AF65-F5344CB8AC3E}">
        <p14:creationId xmlns:p14="http://schemas.microsoft.com/office/powerpoint/2010/main" val="14063033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1</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3837290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10</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575605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11</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206461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12</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4068189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13</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en-US" altLang="zh-CN" dirty="0"/>
          </a:p>
        </p:txBody>
      </p:sp>
    </p:spTree>
    <p:extLst>
      <p:ext uri="{BB962C8B-B14F-4D97-AF65-F5344CB8AC3E}">
        <p14:creationId xmlns:p14="http://schemas.microsoft.com/office/powerpoint/2010/main" val="381495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14</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3017288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15</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2521913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16</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871897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17</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917840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18</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zh-CN" dirty="0"/>
          </a:p>
        </p:txBody>
      </p:sp>
    </p:spTree>
    <p:extLst>
      <p:ext uri="{BB962C8B-B14F-4D97-AF65-F5344CB8AC3E}">
        <p14:creationId xmlns:p14="http://schemas.microsoft.com/office/powerpoint/2010/main" val="12044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19</a:t>
            </a:fld>
            <a:endParaRPr lang="en-US" altLang="zh-CN"/>
          </a:p>
        </p:txBody>
      </p:sp>
    </p:spTree>
    <p:extLst>
      <p:ext uri="{BB962C8B-B14F-4D97-AF65-F5344CB8AC3E}">
        <p14:creationId xmlns:p14="http://schemas.microsoft.com/office/powerpoint/2010/main" val="2288719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B3625F4F-82C2-4943-A2BD-6CEEA8D278FA}" type="slidenum">
              <a:rPr lang="en-US" altLang="zh-CN" sz="1200">
                <a:ea typeface="宋体" panose="02010600030101010101" pitchFamily="2" charset="-122"/>
              </a:rPr>
              <a:pPr algn="r"/>
              <a:t>2</a:t>
            </a:fld>
            <a:endParaRPr lang="en-US" altLang="zh-CN" sz="1200">
              <a:ea typeface="宋体" panose="02010600030101010101" pitchFamily="2" charset="-122"/>
            </a:endParaRPr>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281110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20</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4288377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424C03E9-C3D4-4E77-93AF-4B0BD64E3A54}" type="slidenum">
              <a:rPr lang="en-US" altLang="zh-CN" sz="1200">
                <a:ea typeface="宋体" panose="02010600030101010101" pitchFamily="2" charset="-122"/>
              </a:rPr>
              <a:pPr algn="r"/>
              <a:t>21</a:t>
            </a:fld>
            <a:endParaRPr lang="en-US" altLang="zh-CN" sz="1200">
              <a:ea typeface="宋体" panose="02010600030101010101" pitchFamily="2" charset="-122"/>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zh-CN" dirty="0"/>
          </a:p>
        </p:txBody>
      </p:sp>
    </p:spTree>
    <p:extLst>
      <p:ext uri="{BB962C8B-B14F-4D97-AF65-F5344CB8AC3E}">
        <p14:creationId xmlns:p14="http://schemas.microsoft.com/office/powerpoint/2010/main" val="2829169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22</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2098290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23</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271027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24</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2918590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25</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zh-CN" dirty="0"/>
          </a:p>
        </p:txBody>
      </p:sp>
    </p:spTree>
    <p:extLst>
      <p:ext uri="{BB962C8B-B14F-4D97-AF65-F5344CB8AC3E}">
        <p14:creationId xmlns:p14="http://schemas.microsoft.com/office/powerpoint/2010/main" val="1443896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D7598008-789C-45F3-82F9-EBA816C1E664}" type="slidenum">
              <a:rPr lang="en-US" altLang="zh-CN" sz="1200">
                <a:ea typeface="宋体" panose="02010600030101010101" pitchFamily="2" charset="-122"/>
              </a:rPr>
              <a:pPr algn="r"/>
              <a:t>26</a:t>
            </a:fld>
            <a:endParaRPr lang="en-US" altLang="zh-CN" sz="1200">
              <a:ea typeface="宋体" panose="02010600030101010101" pitchFamily="2" charset="-122"/>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en-US" altLang="zh-CN" dirty="0"/>
          </a:p>
        </p:txBody>
      </p:sp>
    </p:spTree>
    <p:extLst>
      <p:ext uri="{BB962C8B-B14F-4D97-AF65-F5344CB8AC3E}">
        <p14:creationId xmlns:p14="http://schemas.microsoft.com/office/powerpoint/2010/main" val="326509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593462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2320296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29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42733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3</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en-US" altLang="zh-CN" dirty="0"/>
          </a:p>
        </p:txBody>
      </p:sp>
    </p:spTree>
    <p:extLst>
      <p:ext uri="{BB962C8B-B14F-4D97-AF65-F5344CB8AC3E}">
        <p14:creationId xmlns:p14="http://schemas.microsoft.com/office/powerpoint/2010/main" val="2581536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en-US" dirty="0"/>
          </a:p>
        </p:txBody>
      </p:sp>
    </p:spTree>
    <p:extLst>
      <p:ext uri="{BB962C8B-B14F-4D97-AF65-F5344CB8AC3E}">
        <p14:creationId xmlns:p14="http://schemas.microsoft.com/office/powerpoint/2010/main" val="2888761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367119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397129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Software Failure:.</a:t>
            </a:r>
            <a:r>
              <a:rPr lang="zh-CN" altLang="en-US" dirty="0"/>
              <a:t> </a:t>
            </a:r>
            <a:r>
              <a:rPr lang="en-US" altLang="zh-CN" dirty="0"/>
              <a:t>(</a:t>
            </a:r>
            <a:r>
              <a:rPr lang="zh-CN" altLang="en-US" dirty="0"/>
              <a:t>预期行为出错或与其他的外部行为描述不符</a:t>
            </a:r>
            <a:r>
              <a:rPr lang="en-US" altLang="zh-CN" dirty="0"/>
              <a:t>)</a:t>
            </a:r>
            <a:r>
              <a:rPr lang="zh-CN" altLang="en-US" dirty="0"/>
              <a:t>。指软件在运行时出现的功能的丧失，类似于看病时病人发病的症状。</a:t>
            </a:r>
            <a:endParaRPr lang="en-US" altLang="zh-CN" dirty="0"/>
          </a:p>
          <a:p>
            <a:pPr eaLnBrk="1" hangingPunct="1"/>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eaLnBrk="1" hangingPunct="1"/>
            <a:r>
              <a:rPr lang="zh-CN" altLang="en-US" sz="1200" b="0" i="0" kern="1200" dirty="0">
                <a:solidFill>
                  <a:schemeClr val="tx1"/>
                </a:solidFill>
                <a:effectLst/>
                <a:latin typeface="Arial" panose="020B0604020202020204" pitchFamily="34" charset="0"/>
                <a:ea typeface="宋体" panose="02010600030101010101" pitchFamily="2" charset="-122"/>
                <a:cs typeface="+mn-cs"/>
              </a:rPr>
              <a:t>本来传播出来的平均值应该是</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mean=4</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，实则传播出来的为</a:t>
            </a:r>
            <a:r>
              <a:rPr lang="en-US" altLang="zh-CN" sz="1200" b="0" i="1" kern="1200" dirty="0">
                <a:solidFill>
                  <a:schemeClr val="tx1"/>
                </a:solidFill>
                <a:effectLst/>
                <a:latin typeface="Arial" panose="020B0604020202020204" pitchFamily="34" charset="0"/>
                <a:ea typeface="宋体" panose="02010600030101010101" pitchFamily="2" charset="-122"/>
                <a:cs typeface="+mn-cs"/>
              </a:rPr>
              <a:t>mean=3</a:t>
            </a:r>
            <a:endParaRPr lang="zh-CN" altLang="zh-CN" dirty="0"/>
          </a:p>
        </p:txBody>
      </p:sp>
    </p:spTree>
    <p:extLst>
      <p:ext uri="{BB962C8B-B14F-4D97-AF65-F5344CB8AC3E}">
        <p14:creationId xmlns:p14="http://schemas.microsoft.com/office/powerpoint/2010/main" val="2719367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dirty="0"/>
          </a:p>
        </p:txBody>
      </p:sp>
    </p:spTree>
    <p:extLst>
      <p:ext uri="{BB962C8B-B14F-4D97-AF65-F5344CB8AC3E}">
        <p14:creationId xmlns:p14="http://schemas.microsoft.com/office/powerpoint/2010/main" val="3663363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zh-CN" dirty="0"/>
          </a:p>
        </p:txBody>
      </p:sp>
    </p:spTree>
    <p:extLst>
      <p:ext uri="{BB962C8B-B14F-4D97-AF65-F5344CB8AC3E}">
        <p14:creationId xmlns:p14="http://schemas.microsoft.com/office/powerpoint/2010/main" val="3840286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zh-CN" dirty="0"/>
          </a:p>
        </p:txBody>
      </p:sp>
    </p:spTree>
    <p:extLst>
      <p:ext uri="{BB962C8B-B14F-4D97-AF65-F5344CB8AC3E}">
        <p14:creationId xmlns:p14="http://schemas.microsoft.com/office/powerpoint/2010/main" val="1152163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405809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zh-CN" altLang="zh-CN" dirty="0"/>
          </a:p>
        </p:txBody>
      </p:sp>
    </p:spTree>
    <p:extLst>
      <p:ext uri="{BB962C8B-B14F-4D97-AF65-F5344CB8AC3E}">
        <p14:creationId xmlns:p14="http://schemas.microsoft.com/office/powerpoint/2010/main" val="3828188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39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44270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4</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2385308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40</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080532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41</a:t>
            </a:fld>
            <a:endParaRPr lang="en-US" altLang="zh-CN"/>
          </a:p>
        </p:txBody>
      </p:sp>
    </p:spTree>
    <p:extLst>
      <p:ext uri="{BB962C8B-B14F-4D97-AF65-F5344CB8AC3E}">
        <p14:creationId xmlns:p14="http://schemas.microsoft.com/office/powerpoint/2010/main" val="1016435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5</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357649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6</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596089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7</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94164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8</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57059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7507494D-7BA7-49B3-BE2D-8BB0AA5E9255}" type="slidenum">
              <a:rPr lang="en-US" altLang="zh-CN" sz="1200">
                <a:ea typeface="宋体" panose="02010600030101010101" pitchFamily="2" charset="-122"/>
              </a:rPr>
              <a:pPr algn="r"/>
              <a:t>9</a:t>
            </a:fld>
            <a:endParaRPr lang="en-US" altLang="zh-CN" sz="1200">
              <a:ea typeface="宋体" panose="02010600030101010101" pitchFamily="2" charset="-122"/>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36037174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7" descr="北方交通大学—世纪钟（校钟）"/>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descr="北方交通大学—思源楼"/>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9" descr="0952583433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descr="19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2" descr="2005513101213664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400"/>
            </a:lvl1pPr>
          </a:lstStyle>
          <a:p>
            <a:pPr lvl="0"/>
            <a:r>
              <a:rPr lang="zh-CN" altLang="en-US" noProof="0" dirty="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a:t>单击此处编辑母版副标题样式</a:t>
            </a:r>
          </a:p>
        </p:txBody>
      </p:sp>
      <p:pic>
        <p:nvPicPr>
          <p:cNvPr id="1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8490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1825" y="152400"/>
            <a:ext cx="2162175" cy="61817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0538" y="152400"/>
            <a:ext cx="6338887" cy="61817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68447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9090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7109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0538" y="1268413"/>
            <a:ext cx="40386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1538" y="1268413"/>
            <a:ext cx="40386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4161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205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9119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6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7188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9792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Picture 12" descr="badgeb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9906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9" name="Rectangle 4"/>
          <p:cNvSpPr>
            <a:spLocks noGrp="1" noChangeArrowheads="1"/>
          </p:cNvSpPr>
          <p:nvPr>
            <p:ph type="title"/>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en-US"/>
              <a:t>单击此处编辑母版标题样式</a:t>
            </a:r>
          </a:p>
        </p:txBody>
      </p:sp>
      <p:sp>
        <p:nvSpPr>
          <p:cNvPr id="1030" name="Rectangle 5"/>
          <p:cNvSpPr>
            <a:spLocks noGrp="1" noChangeArrowheads="1"/>
          </p:cNvSpPr>
          <p:nvPr>
            <p:ph type="body" idx="1"/>
          </p:nvPr>
        </p:nvSpPr>
        <p:spPr bwMode="auto">
          <a:xfrm>
            <a:off x="490538"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pic>
        <p:nvPicPr>
          <p:cNvPr id="205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6"/>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0.jpg"/><Relationship Id="rId7" Type="http://schemas.openxmlformats.org/officeDocument/2006/relationships/image" Target="../media/image24.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4.png"/><Relationship Id="rId10" Type="http://schemas.openxmlformats.org/officeDocument/2006/relationships/image" Target="../media/image31.png"/><Relationship Id="rId4" Type="http://schemas.openxmlformats.org/officeDocument/2006/relationships/notesSlide" Target="../notesSlides/notesSlide27.xml"/><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1752600"/>
            <a:ext cx="8839200" cy="1927225"/>
          </a:xfrm>
        </p:spPr>
        <p:txBody>
          <a:bodyPr/>
          <a:lstStyle/>
          <a:p>
            <a:pPr algn="ctr" eaLnBrk="1" hangingPunct="1"/>
            <a:r>
              <a:rPr lang="en-US" altLang="zh-CN" sz="4000" dirty="0">
                <a:latin typeface="Cambria" panose="02040503050406030204" pitchFamily="18" charset="0"/>
              </a:rPr>
              <a:t>Software Quality Assurance and Testing Technology</a:t>
            </a:r>
            <a:endParaRPr lang="zh-CN" altLang="zh-CN" sz="4000" dirty="0">
              <a:latin typeface="Cambria" panose="02040503050406030204" pitchFamily="18" charset="0"/>
            </a:endParaRPr>
          </a:p>
        </p:txBody>
      </p:sp>
      <p:sp>
        <p:nvSpPr>
          <p:cNvPr id="5123" name="Rectangle 3"/>
          <p:cNvSpPr>
            <a:spLocks noGrp="1" noChangeArrowheads="1"/>
          </p:cNvSpPr>
          <p:nvPr>
            <p:ph type="subTitle" idx="1"/>
          </p:nvPr>
        </p:nvSpPr>
        <p:spPr>
          <a:xfrm>
            <a:off x="1600200" y="4419600"/>
            <a:ext cx="6172200" cy="1524000"/>
          </a:xfrm>
        </p:spPr>
        <p:txBody>
          <a:bodyPr/>
          <a:lstStyle/>
          <a:p>
            <a:pPr eaLnBrk="1" hangingPunct="1"/>
            <a:r>
              <a:rPr lang="en-US" altLang="zh-CN" sz="1800" b="1" dirty="0">
                <a:solidFill>
                  <a:srgbClr val="133984"/>
                </a:solidFill>
                <a:latin typeface="Cambria" panose="02040503050406030204" pitchFamily="18" charset="0"/>
                <a:ea typeface="华文新魏" panose="02010800040101010101" pitchFamily="2" charset="-122"/>
              </a:rPr>
              <a:t>Haiming Liu</a:t>
            </a:r>
          </a:p>
          <a:p>
            <a:pPr eaLnBrk="1" hangingPunct="1"/>
            <a:r>
              <a:rPr lang="en-US" altLang="zh-CN" sz="1800" b="1" dirty="0">
                <a:solidFill>
                  <a:srgbClr val="133984"/>
                </a:solidFill>
                <a:latin typeface="Cambria" panose="02040503050406030204" pitchFamily="18" charset="0"/>
                <a:ea typeface="华文新魏" panose="02010800040101010101" pitchFamily="2" charset="-122"/>
              </a:rPr>
              <a:t>liuhaiming@bjtu.edu.cn</a:t>
            </a:r>
          </a:p>
          <a:p>
            <a:pPr eaLnBrk="1" hangingPunct="1"/>
            <a:r>
              <a:rPr lang="en-US" altLang="zh-CN" sz="1800" b="1" dirty="0">
                <a:solidFill>
                  <a:srgbClr val="133984"/>
                </a:solidFill>
                <a:latin typeface="Cambria" panose="02040503050406030204" pitchFamily="18" charset="0"/>
                <a:ea typeface="华文新魏" panose="02010800040101010101" pitchFamily="2" charset="-122"/>
              </a:rPr>
              <a:t>School of Software Engineering</a:t>
            </a:r>
          </a:p>
          <a:p>
            <a:pPr eaLnBrk="1" hangingPunct="1"/>
            <a:r>
              <a:rPr lang="en-US" altLang="zh-CN" sz="1800" b="1" dirty="0">
                <a:solidFill>
                  <a:srgbClr val="133984"/>
                </a:solidFill>
                <a:latin typeface="Cambria" panose="02040503050406030204" pitchFamily="18" charset="0"/>
                <a:ea typeface="华文新魏" panose="02010800040101010101" pitchFamily="2" charset="-122"/>
              </a:rPr>
              <a:t>Beijing Jiaotong University</a:t>
            </a:r>
            <a:endParaRPr lang="zh-CN" altLang="zh-CN" sz="2800" b="1" dirty="0">
              <a:solidFill>
                <a:srgbClr val="133984"/>
              </a:solidFill>
              <a:latin typeface="Cambria" panose="02040503050406030204" pitchFamily="18" charset="0"/>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6"/>
          <p:cNvSpPr txBox="1">
            <a:spLocks noChangeArrowheads="1"/>
          </p:cNvSpPr>
          <p:nvPr/>
        </p:nvSpPr>
        <p:spPr bwMode="auto">
          <a:xfrm>
            <a:off x="19050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a:latin typeface="Cambria" panose="02040503050406030204" pitchFamily="18" charset="0"/>
              </a:rPr>
              <a:t>What is Testing</a:t>
            </a:r>
            <a:endParaRPr lang="zh-CN" altLang="zh-CN" dirty="0">
              <a:latin typeface="Cambria" panose="02040503050406030204" pitchFamily="18" charset="0"/>
            </a:endParaRPr>
          </a:p>
        </p:txBody>
      </p:sp>
      <p:sp>
        <p:nvSpPr>
          <p:cNvPr id="8" name="矩形 7"/>
          <p:cNvSpPr/>
          <p:nvPr/>
        </p:nvSpPr>
        <p:spPr bwMode="auto">
          <a:xfrm>
            <a:off x="2982144" y="2261626"/>
            <a:ext cx="145053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Code</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 name="矩形 8"/>
          <p:cNvSpPr/>
          <p:nvPr/>
        </p:nvSpPr>
        <p:spPr bwMode="auto">
          <a:xfrm>
            <a:off x="5257800" y="1324394"/>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Black-box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 name="矩形 9"/>
          <p:cNvSpPr/>
          <p:nvPr/>
        </p:nvSpPr>
        <p:spPr bwMode="auto">
          <a:xfrm>
            <a:off x="5257799" y="2261626"/>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White-box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1" name="矩形 10"/>
          <p:cNvSpPr/>
          <p:nvPr/>
        </p:nvSpPr>
        <p:spPr bwMode="auto">
          <a:xfrm>
            <a:off x="5257798" y="3178687"/>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Gray-Box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3" name="左大括号 2"/>
          <p:cNvSpPr/>
          <p:nvPr/>
        </p:nvSpPr>
        <p:spPr bwMode="auto">
          <a:xfrm>
            <a:off x="4724400" y="1419784"/>
            <a:ext cx="248652" cy="2085976"/>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12" name="矩形 11"/>
          <p:cNvSpPr/>
          <p:nvPr/>
        </p:nvSpPr>
        <p:spPr bwMode="auto">
          <a:xfrm>
            <a:off x="304800" y="3580978"/>
            <a:ext cx="2048103"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Testing methods</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4" name="左大括号 13"/>
          <p:cNvSpPr/>
          <p:nvPr/>
        </p:nvSpPr>
        <p:spPr bwMode="auto">
          <a:xfrm>
            <a:off x="2625536" y="2462772"/>
            <a:ext cx="117664" cy="2718828"/>
          </a:xfrm>
          <a:prstGeom prst="leftBrace">
            <a:avLst>
              <a:gd name="adj1" fmla="val 48958"/>
              <a:gd name="adj2" fmla="val 50000"/>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15" name="矩形 14"/>
          <p:cNvSpPr/>
          <p:nvPr/>
        </p:nvSpPr>
        <p:spPr bwMode="auto">
          <a:xfrm>
            <a:off x="2984877" y="4980454"/>
            <a:ext cx="145053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Run</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6" name="左大括号 15"/>
          <p:cNvSpPr/>
          <p:nvPr/>
        </p:nvSpPr>
        <p:spPr bwMode="auto">
          <a:xfrm>
            <a:off x="4753036" y="4472404"/>
            <a:ext cx="247530" cy="1423988"/>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17" name="矩形 16"/>
          <p:cNvSpPr/>
          <p:nvPr/>
        </p:nvSpPr>
        <p:spPr bwMode="auto">
          <a:xfrm>
            <a:off x="5257800" y="5494101"/>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Dynamic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8" name="矩形 17"/>
          <p:cNvSpPr/>
          <p:nvPr/>
        </p:nvSpPr>
        <p:spPr bwMode="auto">
          <a:xfrm>
            <a:off x="5257797" y="4457273"/>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Static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7559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3" grpId="0" animBg="1"/>
      <p:bldP spid="12"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6"/>
          <p:cNvSpPr txBox="1">
            <a:spLocks noChangeArrowheads="1"/>
          </p:cNvSpPr>
          <p:nvPr/>
        </p:nvSpPr>
        <p:spPr bwMode="auto">
          <a:xfrm>
            <a:off x="19050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a:latin typeface="Cambria" panose="02040503050406030204" pitchFamily="18" charset="0"/>
              </a:rPr>
              <a:t>What is Testing</a:t>
            </a:r>
            <a:endParaRPr lang="zh-CN" altLang="zh-CN" dirty="0">
              <a:latin typeface="Cambria" panose="02040503050406030204" pitchFamily="18" charset="0"/>
            </a:endParaRPr>
          </a:p>
        </p:txBody>
      </p:sp>
      <p:sp>
        <p:nvSpPr>
          <p:cNvPr id="3" name="矩形 2"/>
          <p:cNvSpPr/>
          <p:nvPr/>
        </p:nvSpPr>
        <p:spPr bwMode="auto">
          <a:xfrm>
            <a:off x="1206460" y="3190734"/>
            <a:ext cx="2191923"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Functional</a:t>
            </a:r>
            <a:r>
              <a:rPr kumimoji="0" lang="en-US" altLang="zh-CN" sz="2000" b="0" i="0" u="none" strike="noStrike" cap="none" normalizeH="0" dirty="0">
                <a:ln>
                  <a:noFill/>
                </a:ln>
                <a:solidFill>
                  <a:schemeClr val="tx1"/>
                </a:solidFill>
                <a:effectLst/>
                <a:latin typeface="Arial" panose="020B0604020202020204" pitchFamily="34" charset="0"/>
                <a:ea typeface="黑体" panose="02010609060101010101" pitchFamily="49" charset="-122"/>
              </a:rPr>
              <a:t>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4" name="矩形 3"/>
          <p:cNvSpPr/>
          <p:nvPr/>
        </p:nvSpPr>
        <p:spPr bwMode="auto">
          <a:xfrm>
            <a:off x="4038600" y="1924050"/>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GUI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5" name="矩形 4"/>
          <p:cNvSpPr/>
          <p:nvPr/>
        </p:nvSpPr>
        <p:spPr bwMode="auto">
          <a:xfrm>
            <a:off x="4038600" y="2696836"/>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Smoke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4038600" y="3427512"/>
            <a:ext cx="2347415" cy="71006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User Acceptance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7" name="矩形 6"/>
          <p:cNvSpPr/>
          <p:nvPr/>
        </p:nvSpPr>
        <p:spPr bwMode="auto">
          <a:xfrm>
            <a:off x="4038600" y="4465964"/>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Regression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 name="左大括号 7"/>
          <p:cNvSpPr/>
          <p:nvPr/>
        </p:nvSpPr>
        <p:spPr bwMode="auto">
          <a:xfrm>
            <a:off x="3505200" y="1828800"/>
            <a:ext cx="228600" cy="4800600"/>
          </a:xfrm>
          <a:prstGeom prst="leftBrace">
            <a:avLst>
              <a:gd name="adj1" fmla="val 8333"/>
              <a:gd name="adj2" fmla="val 33631"/>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9" name="矩形 8"/>
          <p:cNvSpPr/>
          <p:nvPr/>
        </p:nvSpPr>
        <p:spPr bwMode="auto">
          <a:xfrm>
            <a:off x="4537935" y="5257800"/>
            <a:ext cx="1348744"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426458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6"/>
          <p:cNvSpPr txBox="1">
            <a:spLocks noChangeArrowheads="1"/>
          </p:cNvSpPr>
          <p:nvPr/>
        </p:nvSpPr>
        <p:spPr bwMode="auto">
          <a:xfrm>
            <a:off x="19050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a:latin typeface="Cambria" panose="02040503050406030204" pitchFamily="18" charset="0"/>
              </a:rPr>
              <a:t>What is Testing</a:t>
            </a:r>
            <a:endParaRPr lang="zh-CN" altLang="zh-CN" dirty="0">
              <a:latin typeface="Cambria" panose="02040503050406030204" pitchFamily="18" charset="0"/>
            </a:endParaRPr>
          </a:p>
        </p:txBody>
      </p:sp>
      <p:sp>
        <p:nvSpPr>
          <p:cNvPr id="3" name="矩形 2"/>
          <p:cNvSpPr/>
          <p:nvPr/>
        </p:nvSpPr>
        <p:spPr bwMode="auto">
          <a:xfrm>
            <a:off x="813027" y="3226366"/>
            <a:ext cx="2474053"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tx1"/>
                </a:solidFill>
                <a:latin typeface="Arial" panose="020B0604020202020204" pitchFamily="34" charset="0"/>
                <a:ea typeface="黑体" panose="02010609060101010101" pitchFamily="49" charset="-122"/>
              </a:rPr>
              <a:t>Performance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4" name="矩形 3"/>
          <p:cNvSpPr/>
          <p:nvPr/>
        </p:nvSpPr>
        <p:spPr bwMode="auto">
          <a:xfrm>
            <a:off x="4038600" y="1924050"/>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Load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5" name="矩形 4"/>
          <p:cNvSpPr/>
          <p:nvPr/>
        </p:nvSpPr>
        <p:spPr bwMode="auto">
          <a:xfrm>
            <a:off x="4038600" y="2696836"/>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Stress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4038600" y="3581400"/>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Volume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7" name="矩形 6"/>
          <p:cNvSpPr/>
          <p:nvPr/>
        </p:nvSpPr>
        <p:spPr bwMode="auto">
          <a:xfrm>
            <a:off x="4245388" y="4465964"/>
            <a:ext cx="1933841"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Security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 name="左大括号 7"/>
          <p:cNvSpPr/>
          <p:nvPr/>
        </p:nvSpPr>
        <p:spPr bwMode="auto">
          <a:xfrm>
            <a:off x="3505200" y="1828800"/>
            <a:ext cx="228600" cy="4800600"/>
          </a:xfrm>
          <a:prstGeom prst="leftBrace">
            <a:avLst>
              <a:gd name="adj1" fmla="val 8333"/>
              <a:gd name="adj2" fmla="val 33631"/>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9" name="矩形 8"/>
          <p:cNvSpPr/>
          <p:nvPr/>
        </p:nvSpPr>
        <p:spPr bwMode="auto">
          <a:xfrm>
            <a:off x="4537935" y="5257800"/>
            <a:ext cx="1348744"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64152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3"/>
          <p:cNvGrpSpPr>
            <a:grpSpLocks/>
          </p:cNvGrpSpPr>
          <p:nvPr/>
        </p:nvGrpSpPr>
        <p:grpSpPr bwMode="auto">
          <a:xfrm>
            <a:off x="2200275" y="1831975"/>
            <a:ext cx="3892550" cy="3675062"/>
            <a:chOff x="4098" y="40"/>
            <a:chExt cx="2436" cy="2264"/>
          </a:xfrm>
        </p:grpSpPr>
        <p:sp>
          <p:nvSpPr>
            <p:cNvPr id="36" name="Rectangle 34"/>
            <p:cNvSpPr>
              <a:spLocks noChangeArrowheads="1"/>
            </p:cNvSpPr>
            <p:nvPr/>
          </p:nvSpPr>
          <p:spPr bwMode="auto">
            <a:xfrm>
              <a:off x="5086" y="1200"/>
              <a:ext cx="288" cy="278"/>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flatTx/>
            </a:bodyPr>
            <a:lstStyle/>
            <a:p>
              <a:endParaRPr lang="zh-CN" altLang="en-US"/>
            </a:p>
          </p:txBody>
        </p:sp>
        <p:sp>
          <p:nvSpPr>
            <p:cNvPr id="37" name="AutoShape 35"/>
            <p:cNvSpPr>
              <a:spLocks noChangeArrowheads="1"/>
            </p:cNvSpPr>
            <p:nvPr/>
          </p:nvSpPr>
          <p:spPr bwMode="auto">
            <a:xfrm>
              <a:off x="4098" y="40"/>
              <a:ext cx="2436" cy="2264"/>
            </a:xfrm>
            <a:prstGeom prst="cube">
              <a:avLst>
                <a:gd name="adj" fmla="val 52032"/>
              </a:avLst>
            </a:prstGeom>
            <a:noFill/>
            <a:ln w="57150">
              <a:solidFill>
                <a:srgbClr val="C0C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4" name="Line 3"/>
          <p:cNvSpPr>
            <a:spLocks noChangeShapeType="1"/>
          </p:cNvSpPr>
          <p:nvPr/>
        </p:nvSpPr>
        <p:spPr bwMode="auto">
          <a:xfrm>
            <a:off x="4116388" y="1471612"/>
            <a:ext cx="0" cy="22098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4"/>
          <p:cNvSpPr>
            <a:spLocks noChangeShapeType="1"/>
          </p:cNvSpPr>
          <p:nvPr/>
        </p:nvSpPr>
        <p:spPr bwMode="auto">
          <a:xfrm flipH="1">
            <a:off x="1935163" y="3681412"/>
            <a:ext cx="2181225" cy="2057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4127500" y="3681412"/>
            <a:ext cx="2671763"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6"/>
          <p:cNvSpPr txBox="1">
            <a:spLocks noChangeArrowheads="1"/>
          </p:cNvSpPr>
          <p:nvPr/>
        </p:nvSpPr>
        <p:spPr bwMode="auto">
          <a:xfrm>
            <a:off x="3435350" y="2995612"/>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unit</a:t>
            </a:r>
          </a:p>
        </p:txBody>
      </p:sp>
      <p:sp>
        <p:nvSpPr>
          <p:cNvPr id="8" name="Text Box 7"/>
          <p:cNvSpPr txBox="1">
            <a:spLocks noChangeArrowheads="1"/>
          </p:cNvSpPr>
          <p:nvPr/>
        </p:nvSpPr>
        <p:spPr bwMode="auto">
          <a:xfrm>
            <a:off x="2678704" y="2516980"/>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dirty="0">
                <a:latin typeface="Comic Sans MS" panose="030F0702030302020204" pitchFamily="66" charset="0"/>
              </a:rPr>
              <a:t>integration</a:t>
            </a:r>
          </a:p>
        </p:txBody>
      </p:sp>
      <p:sp>
        <p:nvSpPr>
          <p:cNvPr id="9" name="Text Box 8"/>
          <p:cNvSpPr txBox="1">
            <a:spLocks noChangeArrowheads="1"/>
          </p:cNvSpPr>
          <p:nvPr/>
        </p:nvSpPr>
        <p:spPr bwMode="auto">
          <a:xfrm>
            <a:off x="3096419" y="2030413"/>
            <a:ext cx="984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dirty="0">
                <a:latin typeface="Comic Sans MS" panose="030F0702030302020204" pitchFamily="66" charset="0"/>
              </a:rPr>
              <a:t>system</a:t>
            </a:r>
          </a:p>
        </p:txBody>
      </p:sp>
      <p:sp>
        <p:nvSpPr>
          <p:cNvPr id="10" name="Line 9"/>
          <p:cNvSpPr>
            <a:spLocks noChangeShapeType="1"/>
          </p:cNvSpPr>
          <p:nvPr/>
        </p:nvSpPr>
        <p:spPr bwMode="auto">
          <a:xfrm>
            <a:off x="3975100" y="18081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3517900" y="40624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1"/>
          <p:cNvSpPr txBox="1">
            <a:spLocks noChangeArrowheads="1"/>
          </p:cNvSpPr>
          <p:nvPr/>
        </p:nvSpPr>
        <p:spPr bwMode="auto">
          <a:xfrm>
            <a:off x="2209397" y="4125912"/>
            <a:ext cx="91480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zh-CN" sz="1800" dirty="0">
                <a:latin typeface="Comic Sans MS" panose="030F0702030302020204" pitchFamily="66" charset="0"/>
              </a:rPr>
              <a:t>Stress</a:t>
            </a:r>
          </a:p>
        </p:txBody>
      </p:sp>
      <p:sp>
        <p:nvSpPr>
          <p:cNvPr id="14" name="Text Box 12"/>
          <p:cNvSpPr txBox="1">
            <a:spLocks noChangeArrowheads="1"/>
          </p:cNvSpPr>
          <p:nvPr/>
        </p:nvSpPr>
        <p:spPr bwMode="auto">
          <a:xfrm>
            <a:off x="2541484" y="3835989"/>
            <a:ext cx="1452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zh-CN" sz="1800" dirty="0">
                <a:latin typeface="Comic Sans MS" panose="030F0702030302020204" pitchFamily="66" charset="0"/>
              </a:rPr>
              <a:t>Volume</a:t>
            </a:r>
          </a:p>
        </p:txBody>
      </p:sp>
      <p:sp>
        <p:nvSpPr>
          <p:cNvPr id="15" name="Text Box 13"/>
          <p:cNvSpPr txBox="1">
            <a:spLocks noChangeArrowheads="1"/>
          </p:cNvSpPr>
          <p:nvPr/>
        </p:nvSpPr>
        <p:spPr bwMode="auto">
          <a:xfrm>
            <a:off x="1247775" y="5299075"/>
            <a:ext cx="1476375"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50000"/>
              </a:spcBef>
            </a:pPr>
            <a:r>
              <a:rPr lang="en-GB" altLang="zh-CN" sz="1800" dirty="0">
                <a:latin typeface="Comic Sans MS" panose="030F0702030302020204" pitchFamily="66" charset="0"/>
              </a:rPr>
              <a:t>Load</a:t>
            </a:r>
          </a:p>
        </p:txBody>
      </p:sp>
      <p:sp>
        <p:nvSpPr>
          <p:cNvPr id="16" name="Line 14"/>
          <p:cNvSpPr>
            <a:spLocks noChangeShapeType="1"/>
          </p:cNvSpPr>
          <p:nvPr/>
        </p:nvSpPr>
        <p:spPr bwMode="auto">
          <a:xfrm>
            <a:off x="3975100" y="22653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p:nvSpPr>
        <p:spPr bwMode="auto">
          <a:xfrm>
            <a:off x="3975100" y="31797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p:nvSpPr>
        <p:spPr bwMode="auto">
          <a:xfrm>
            <a:off x="2779713" y="4748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p:nvSpPr>
        <p:spPr bwMode="auto">
          <a:xfrm>
            <a:off x="2025650" y="549433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p:nvSpPr>
        <p:spPr bwMode="auto">
          <a:xfrm>
            <a:off x="4889500"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p:nvSpPr>
        <p:spPr bwMode="auto">
          <a:xfrm>
            <a:off x="6084888" y="3529012"/>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20"/>
          <p:cNvSpPr txBox="1">
            <a:spLocks noChangeArrowheads="1"/>
          </p:cNvSpPr>
          <p:nvPr/>
        </p:nvSpPr>
        <p:spPr bwMode="auto">
          <a:xfrm>
            <a:off x="4279900"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dirty="0">
                <a:latin typeface="Comic Sans MS" panose="030F0702030302020204" pitchFamily="66" charset="0"/>
              </a:rPr>
              <a:t>white box</a:t>
            </a:r>
          </a:p>
        </p:txBody>
      </p:sp>
      <p:sp>
        <p:nvSpPr>
          <p:cNvPr id="23" name="Text Box 21"/>
          <p:cNvSpPr txBox="1">
            <a:spLocks noChangeArrowheads="1"/>
          </p:cNvSpPr>
          <p:nvPr/>
        </p:nvSpPr>
        <p:spPr bwMode="auto">
          <a:xfrm>
            <a:off x="5662613" y="3833812"/>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black box</a:t>
            </a:r>
          </a:p>
        </p:txBody>
      </p:sp>
      <p:sp>
        <p:nvSpPr>
          <p:cNvPr id="24" name="Text Box 22"/>
          <p:cNvSpPr txBox="1">
            <a:spLocks noChangeArrowheads="1"/>
          </p:cNvSpPr>
          <p:nvPr/>
        </p:nvSpPr>
        <p:spPr bwMode="auto">
          <a:xfrm>
            <a:off x="4208463" y="1385887"/>
            <a:ext cx="324008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zh-CN" b="1" dirty="0">
                <a:latin typeface="Comic Sans MS" panose="030F0702030302020204" pitchFamily="66" charset="0"/>
              </a:rPr>
              <a:t>Testing levels</a:t>
            </a:r>
          </a:p>
          <a:p>
            <a:pPr eaLnBrk="0" hangingPunct="0">
              <a:spcBef>
                <a:spcPct val="50000"/>
              </a:spcBef>
            </a:pPr>
            <a:endParaRPr lang="en-GB" altLang="zh-CN" b="1" dirty="0">
              <a:latin typeface="Comic Sans MS" panose="030F0702030302020204" pitchFamily="66" charset="0"/>
            </a:endParaRPr>
          </a:p>
        </p:txBody>
      </p:sp>
      <p:sp>
        <p:nvSpPr>
          <p:cNvPr id="25" name="Text Box 23"/>
          <p:cNvSpPr txBox="1">
            <a:spLocks noChangeArrowheads="1"/>
          </p:cNvSpPr>
          <p:nvPr/>
        </p:nvSpPr>
        <p:spPr bwMode="auto">
          <a:xfrm>
            <a:off x="6859588" y="3452812"/>
            <a:ext cx="26654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zh-CN" sz="2000" b="1" dirty="0">
                <a:latin typeface="Comic Sans MS" panose="030F0702030302020204" pitchFamily="66" charset="0"/>
              </a:rPr>
              <a:t>Testing methods</a:t>
            </a:r>
          </a:p>
          <a:p>
            <a:pPr eaLnBrk="0" hangingPunct="0">
              <a:spcBef>
                <a:spcPct val="50000"/>
              </a:spcBef>
            </a:pPr>
            <a:endParaRPr lang="en-GB" altLang="zh-CN" b="1" dirty="0">
              <a:latin typeface="Comic Sans MS" panose="030F0702030302020204" pitchFamily="66" charset="0"/>
            </a:endParaRPr>
          </a:p>
        </p:txBody>
      </p:sp>
      <p:sp>
        <p:nvSpPr>
          <p:cNvPr id="26" name="Text Box 24"/>
          <p:cNvSpPr txBox="1">
            <a:spLocks noChangeArrowheads="1"/>
          </p:cNvSpPr>
          <p:nvPr/>
        </p:nvSpPr>
        <p:spPr bwMode="auto">
          <a:xfrm>
            <a:off x="2119313" y="5562600"/>
            <a:ext cx="329088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zh-CN" b="1" dirty="0">
                <a:latin typeface="Comic Sans MS" panose="030F0702030302020204" pitchFamily="66" charset="0"/>
              </a:rPr>
              <a:t>Performance testing</a:t>
            </a:r>
          </a:p>
          <a:p>
            <a:pPr eaLnBrk="0" hangingPunct="0">
              <a:spcBef>
                <a:spcPct val="50000"/>
              </a:spcBef>
            </a:pPr>
            <a:endParaRPr lang="en-GB" altLang="zh-CN" b="1" dirty="0">
              <a:latin typeface="Comic Sans MS" panose="030F0702030302020204" pitchFamily="66" charset="0"/>
            </a:endParaRPr>
          </a:p>
        </p:txBody>
      </p:sp>
      <p:sp>
        <p:nvSpPr>
          <p:cNvPr id="27" name="Line 25"/>
          <p:cNvSpPr>
            <a:spLocks noChangeShapeType="1"/>
          </p:cNvSpPr>
          <p:nvPr/>
        </p:nvSpPr>
        <p:spPr bwMode="auto">
          <a:xfrm>
            <a:off x="3197225" y="4383087"/>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p:nvSpPr>
        <p:spPr bwMode="auto">
          <a:xfrm>
            <a:off x="2389188" y="51292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27"/>
          <p:cNvSpPr txBox="1">
            <a:spLocks noChangeArrowheads="1"/>
          </p:cNvSpPr>
          <p:nvPr/>
        </p:nvSpPr>
        <p:spPr bwMode="auto">
          <a:xfrm>
            <a:off x="1738313" y="4522787"/>
            <a:ext cx="1127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usability</a:t>
            </a:r>
          </a:p>
        </p:txBody>
      </p:sp>
      <p:sp>
        <p:nvSpPr>
          <p:cNvPr id="30" name="Text Box 28"/>
          <p:cNvSpPr txBox="1">
            <a:spLocks noChangeArrowheads="1"/>
          </p:cNvSpPr>
          <p:nvPr/>
        </p:nvSpPr>
        <p:spPr bwMode="auto">
          <a:xfrm>
            <a:off x="1219200" y="4932362"/>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dirty="0">
                <a:latin typeface="Comic Sans MS" panose="030F0702030302020204" pitchFamily="66" charset="0"/>
              </a:rPr>
              <a:t>reliability</a:t>
            </a:r>
          </a:p>
        </p:txBody>
      </p:sp>
      <p:sp>
        <p:nvSpPr>
          <p:cNvPr id="31" name="Line 29"/>
          <p:cNvSpPr>
            <a:spLocks noChangeShapeType="1"/>
          </p:cNvSpPr>
          <p:nvPr/>
        </p:nvSpPr>
        <p:spPr bwMode="auto">
          <a:xfrm>
            <a:off x="3975100" y="2722562"/>
            <a:ext cx="2809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30"/>
          <p:cNvSpPr txBox="1">
            <a:spLocks noChangeArrowheads="1"/>
          </p:cNvSpPr>
          <p:nvPr/>
        </p:nvSpPr>
        <p:spPr bwMode="auto">
          <a:xfrm>
            <a:off x="2654486" y="1602501"/>
            <a:ext cx="13779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zh-CN" sz="1800" dirty="0">
                <a:latin typeface="Arial" panose="020B0604020202020204" pitchFamily="34" charset="0"/>
              </a:rPr>
              <a:t>Acceptance</a:t>
            </a:r>
            <a:endParaRPr lang="en-GB" altLang="zh-CN" sz="1800" dirty="0">
              <a:latin typeface="Comic Sans MS" panose="030F0702030302020204" pitchFamily="66" charset="0"/>
            </a:endParaRPr>
          </a:p>
        </p:txBody>
      </p:sp>
      <p:sp>
        <p:nvSpPr>
          <p:cNvPr id="33" name="Text Box 31"/>
          <p:cNvSpPr txBox="1">
            <a:spLocks noChangeArrowheads="1"/>
          </p:cNvSpPr>
          <p:nvPr/>
        </p:nvSpPr>
        <p:spPr bwMode="auto">
          <a:xfrm>
            <a:off x="2733675" y="3570287"/>
            <a:ext cx="1122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spcBef>
                <a:spcPct val="50000"/>
              </a:spcBef>
            </a:pPr>
            <a:r>
              <a:rPr lang="en-GB" altLang="zh-CN" sz="1800">
                <a:latin typeface="Comic Sans MS" panose="030F0702030302020204" pitchFamily="66" charset="0"/>
              </a:rPr>
              <a:t>security</a:t>
            </a:r>
          </a:p>
        </p:txBody>
      </p:sp>
      <p:sp>
        <p:nvSpPr>
          <p:cNvPr id="34" name="Line 32"/>
          <p:cNvSpPr>
            <a:spLocks noChangeShapeType="1"/>
          </p:cNvSpPr>
          <p:nvPr/>
        </p:nvSpPr>
        <p:spPr bwMode="auto">
          <a:xfrm>
            <a:off x="3746500" y="3821112"/>
            <a:ext cx="422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16"/>
          <p:cNvSpPr>
            <a:spLocks noGrp="1" noChangeArrowheads="1"/>
          </p:cNvSpPr>
          <p:nvPr>
            <p:ph type="title"/>
          </p:nvPr>
        </p:nvSpPr>
        <p:spPr>
          <a:xfrm>
            <a:off x="1905000" y="152400"/>
            <a:ext cx="6705600" cy="838200"/>
          </a:xfrm>
        </p:spPr>
        <p:txBody>
          <a:bodyPr/>
          <a:lstStyle/>
          <a:p>
            <a:pPr eaLnBrk="1" hangingPunct="1"/>
            <a:r>
              <a:rPr lang="en-US" altLang="zh-CN" sz="4000" dirty="0">
                <a:latin typeface="Cambria" panose="02040503050406030204" pitchFamily="18" charset="0"/>
              </a:rPr>
              <a:t>What is Testing</a:t>
            </a:r>
            <a:endParaRPr lang="zh-CN" altLang="zh-CN" dirty="0">
              <a:latin typeface="Cambria" panose="02040503050406030204" pitchFamily="18" charset="0"/>
            </a:endParaRPr>
          </a:p>
        </p:txBody>
      </p:sp>
      <p:sp>
        <p:nvSpPr>
          <p:cNvPr id="3" name="圆角矩形 2"/>
          <p:cNvSpPr/>
          <p:nvPr/>
        </p:nvSpPr>
        <p:spPr bwMode="auto">
          <a:xfrm>
            <a:off x="936997" y="1990725"/>
            <a:ext cx="1671669" cy="411036"/>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800" dirty="0"/>
              <a:t>Functional</a:t>
            </a:r>
            <a:endParaRPr kumimoji="0" lang="zh-CN" altLang="en-US" sz="1800" b="0" i="0" u="none" strike="noStrike" cap="none" normalizeH="0" baseline="0" dirty="0">
              <a:ln>
                <a:noFill/>
              </a:ln>
              <a:solidFill>
                <a:schemeClr val="tx1"/>
              </a:solidFill>
              <a:effectLst/>
            </a:endParaRPr>
          </a:p>
        </p:txBody>
      </p:sp>
      <p:sp>
        <p:nvSpPr>
          <p:cNvPr id="39" name="圆角矩形 38"/>
          <p:cNvSpPr/>
          <p:nvPr/>
        </p:nvSpPr>
        <p:spPr bwMode="auto">
          <a:xfrm>
            <a:off x="3109463" y="4675440"/>
            <a:ext cx="2437262" cy="411036"/>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800" dirty="0"/>
              <a:t>Non-Functional</a:t>
            </a:r>
            <a:endParaRPr kumimoji="0" lang="zh-CN" altLang="en-US" sz="1800" b="0" i="0" u="none" strike="noStrike" cap="none" normalizeH="0" baseline="0" dirty="0">
              <a:ln>
                <a:noFill/>
              </a:ln>
              <a:solidFill>
                <a:schemeClr val="tx1"/>
              </a:solidFill>
              <a:effectLst/>
            </a:endParaRPr>
          </a:p>
        </p:txBody>
      </p:sp>
      <p:sp>
        <p:nvSpPr>
          <p:cNvPr id="40" name="Line 18"/>
          <p:cNvSpPr>
            <a:spLocks noChangeShapeType="1"/>
          </p:cNvSpPr>
          <p:nvPr/>
        </p:nvSpPr>
        <p:spPr bwMode="auto">
          <a:xfrm>
            <a:off x="5486400" y="3545888"/>
            <a:ext cx="0" cy="304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Text Box 20"/>
          <p:cNvSpPr txBox="1">
            <a:spLocks noChangeArrowheads="1"/>
          </p:cNvSpPr>
          <p:nvPr/>
        </p:nvSpPr>
        <p:spPr bwMode="auto">
          <a:xfrm>
            <a:off x="4829968" y="3107923"/>
            <a:ext cx="1266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GB" altLang="zh-CN" sz="1800" dirty="0" err="1">
                <a:latin typeface="Comic Sans MS" panose="030F0702030302020204" pitchFamily="66" charset="0"/>
              </a:rPr>
              <a:t>Gray</a:t>
            </a:r>
            <a:r>
              <a:rPr lang="en-GB" altLang="zh-CN" sz="1800" dirty="0">
                <a:latin typeface="Comic Sans MS" panose="030F0702030302020204" pitchFamily="66" charset="0"/>
              </a:rPr>
              <a:t>-Box</a:t>
            </a:r>
          </a:p>
        </p:txBody>
      </p:sp>
      <p:sp>
        <p:nvSpPr>
          <p:cNvPr id="2" name="文本框 1"/>
          <p:cNvSpPr txBox="1"/>
          <p:nvPr/>
        </p:nvSpPr>
        <p:spPr>
          <a:xfrm>
            <a:off x="685800" y="2995612"/>
            <a:ext cx="1085169" cy="461665"/>
          </a:xfrm>
          <a:prstGeom prst="rect">
            <a:avLst/>
          </a:prstGeom>
          <a:noFill/>
        </p:spPr>
        <p:txBody>
          <a:bodyPr wrap="none" rtlCol="0">
            <a:spAutoFit/>
          </a:bodyPr>
          <a:lstStyle/>
          <a:p>
            <a:r>
              <a:rPr lang="en-US" altLang="zh-CN" b="1" dirty="0">
                <a:solidFill>
                  <a:srgbClr val="FF0000"/>
                </a:solidFill>
              </a:rPr>
              <a:t>WHAT</a:t>
            </a:r>
            <a:endParaRPr lang="zh-CN" altLang="en-US" b="1" dirty="0">
              <a:solidFill>
                <a:srgbClr val="FF0000"/>
              </a:solidFill>
            </a:endParaRPr>
          </a:p>
        </p:txBody>
      </p:sp>
      <p:sp>
        <p:nvSpPr>
          <p:cNvPr id="42" name="文本框 41"/>
          <p:cNvSpPr txBox="1"/>
          <p:nvPr/>
        </p:nvSpPr>
        <p:spPr>
          <a:xfrm>
            <a:off x="6882357" y="5171122"/>
            <a:ext cx="936475" cy="461665"/>
          </a:xfrm>
          <a:prstGeom prst="rect">
            <a:avLst/>
          </a:prstGeom>
          <a:noFill/>
        </p:spPr>
        <p:txBody>
          <a:bodyPr wrap="none" rtlCol="0">
            <a:spAutoFit/>
          </a:bodyPr>
          <a:lstStyle/>
          <a:p>
            <a:r>
              <a:rPr lang="en-US" altLang="zh-CN" b="1" dirty="0">
                <a:solidFill>
                  <a:srgbClr val="FF0000"/>
                </a:solidFill>
              </a:rPr>
              <a:t>HOW</a:t>
            </a:r>
            <a:endParaRPr lang="zh-CN" altLang="en-US" b="1" dirty="0">
              <a:solidFill>
                <a:srgbClr val="FF0000"/>
              </a:solidFill>
            </a:endParaRPr>
          </a:p>
        </p:txBody>
      </p:sp>
    </p:spTree>
    <p:extLst>
      <p:ext uri="{BB962C8B-B14F-4D97-AF65-F5344CB8AC3E}">
        <p14:creationId xmlns:p14="http://schemas.microsoft.com/office/powerpoint/2010/main" val="37455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 calcmode="lin" valueType="num">
                                      <p:cBhvr>
                                        <p:cTn id="9" dur="500" fill="hold"/>
                                        <p:tgtEl>
                                          <p:spTgt spid="35"/>
                                        </p:tgtEl>
                                        <p:attrNameLst>
                                          <p:attrName>ppt_x</p:attrName>
                                        </p:attrNameLst>
                                      </p:cBhvr>
                                      <p:tavLst>
                                        <p:tav tm="0">
                                          <p:val>
                                            <p:fltVal val="0.5"/>
                                          </p:val>
                                        </p:tav>
                                        <p:tav tm="100000">
                                          <p:val>
                                            <p:strVal val="#ppt_x"/>
                                          </p:val>
                                        </p:tav>
                                      </p:tavLst>
                                    </p:anim>
                                    <p:anim calcmode="lin" valueType="num">
                                      <p:cBhvr>
                                        <p:cTn id="10" dur="500" fill="hold"/>
                                        <p:tgtEl>
                                          <p:spTgt spid="35"/>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9" grpId="0" animBg="1"/>
      <p:bldP spid="2"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
          <p:cNvSpPr>
            <a:spLocks/>
          </p:cNvSpPr>
          <p:nvPr/>
        </p:nvSpPr>
        <p:spPr bwMode="auto">
          <a:xfrm>
            <a:off x="1981200" y="1657350"/>
            <a:ext cx="1524000" cy="319087"/>
          </a:xfrm>
          <a:custGeom>
            <a:avLst/>
            <a:gdLst>
              <a:gd name="T0" fmla="*/ 0 w 864"/>
              <a:gd name="T1" fmla="*/ 240 h 240"/>
              <a:gd name="T2" fmla="*/ 240 w 864"/>
              <a:gd name="T3" fmla="*/ 96 h 240"/>
              <a:gd name="T4" fmla="*/ 864 w 864"/>
              <a:gd name="T5" fmla="*/ 0 h 240"/>
            </a:gdLst>
            <a:ahLst/>
            <a:cxnLst>
              <a:cxn ang="0">
                <a:pos x="T0" y="T1"/>
              </a:cxn>
              <a:cxn ang="0">
                <a:pos x="T2" y="T3"/>
              </a:cxn>
              <a:cxn ang="0">
                <a:pos x="T4" y="T5"/>
              </a:cxn>
            </a:cxnLst>
            <a:rect l="0" t="0" r="r" b="b"/>
            <a:pathLst>
              <a:path w="864" h="240">
                <a:moveTo>
                  <a:pt x="0" y="240"/>
                </a:moveTo>
                <a:cubicBezTo>
                  <a:pt x="48" y="188"/>
                  <a:pt x="96" y="136"/>
                  <a:pt x="240" y="96"/>
                </a:cubicBezTo>
                <a:cubicBezTo>
                  <a:pt x="384" y="56"/>
                  <a:pt x="624" y="28"/>
                  <a:pt x="864"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9" name="Freeform 4"/>
          <p:cNvSpPr>
            <a:spLocks/>
          </p:cNvSpPr>
          <p:nvPr/>
        </p:nvSpPr>
        <p:spPr bwMode="auto">
          <a:xfrm>
            <a:off x="4953000" y="1657350"/>
            <a:ext cx="1143000" cy="266700"/>
          </a:xfrm>
          <a:custGeom>
            <a:avLst/>
            <a:gdLst>
              <a:gd name="T0" fmla="*/ 0 w 720"/>
              <a:gd name="T1" fmla="*/ 24 h 168"/>
              <a:gd name="T2" fmla="*/ 336 w 720"/>
              <a:gd name="T3" fmla="*/ 24 h 168"/>
              <a:gd name="T4" fmla="*/ 720 w 720"/>
              <a:gd name="T5" fmla="*/ 168 h 168"/>
            </a:gdLst>
            <a:ahLst/>
            <a:cxnLst>
              <a:cxn ang="0">
                <a:pos x="T0" y="T1"/>
              </a:cxn>
              <a:cxn ang="0">
                <a:pos x="T2" y="T3"/>
              </a:cxn>
              <a:cxn ang="0">
                <a:pos x="T4" y="T5"/>
              </a:cxn>
            </a:cxnLst>
            <a:rect l="0" t="0" r="r" b="b"/>
            <a:pathLst>
              <a:path w="720" h="168">
                <a:moveTo>
                  <a:pt x="0" y="24"/>
                </a:moveTo>
                <a:cubicBezTo>
                  <a:pt x="108" y="12"/>
                  <a:pt x="216" y="0"/>
                  <a:pt x="336" y="24"/>
                </a:cubicBezTo>
                <a:cubicBezTo>
                  <a:pt x="456" y="48"/>
                  <a:pt x="588" y="108"/>
                  <a:pt x="720" y="168"/>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0" name="Freeform 5"/>
          <p:cNvSpPr>
            <a:spLocks/>
          </p:cNvSpPr>
          <p:nvPr/>
        </p:nvSpPr>
        <p:spPr bwMode="auto">
          <a:xfrm>
            <a:off x="6781800" y="3348037"/>
            <a:ext cx="355600" cy="685800"/>
          </a:xfrm>
          <a:custGeom>
            <a:avLst/>
            <a:gdLst>
              <a:gd name="T0" fmla="*/ 192 w 224"/>
              <a:gd name="T1" fmla="*/ 0 h 432"/>
              <a:gd name="T2" fmla="*/ 192 w 224"/>
              <a:gd name="T3" fmla="*/ 240 h 432"/>
              <a:gd name="T4" fmla="*/ 0 w 224"/>
              <a:gd name="T5" fmla="*/ 432 h 432"/>
            </a:gdLst>
            <a:ahLst/>
            <a:cxnLst>
              <a:cxn ang="0">
                <a:pos x="T0" y="T1"/>
              </a:cxn>
              <a:cxn ang="0">
                <a:pos x="T2" y="T3"/>
              </a:cxn>
              <a:cxn ang="0">
                <a:pos x="T4" y="T5"/>
              </a:cxn>
            </a:cxnLst>
            <a:rect l="0" t="0" r="r" b="b"/>
            <a:pathLst>
              <a:path w="224" h="432">
                <a:moveTo>
                  <a:pt x="192" y="0"/>
                </a:moveTo>
                <a:cubicBezTo>
                  <a:pt x="208" y="84"/>
                  <a:pt x="224" y="168"/>
                  <a:pt x="192" y="240"/>
                </a:cubicBezTo>
                <a:cubicBezTo>
                  <a:pt x="160" y="312"/>
                  <a:pt x="80" y="372"/>
                  <a:pt x="0" y="432"/>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1" name="Freeform 6"/>
          <p:cNvSpPr>
            <a:spLocks/>
          </p:cNvSpPr>
          <p:nvPr/>
        </p:nvSpPr>
        <p:spPr bwMode="auto">
          <a:xfrm>
            <a:off x="5334000" y="3805237"/>
            <a:ext cx="762000" cy="533400"/>
          </a:xfrm>
          <a:custGeom>
            <a:avLst/>
            <a:gdLst>
              <a:gd name="T0" fmla="*/ 480 w 480"/>
              <a:gd name="T1" fmla="*/ 336 h 336"/>
              <a:gd name="T2" fmla="*/ 384 w 480"/>
              <a:gd name="T3" fmla="*/ 144 h 336"/>
              <a:gd name="T4" fmla="*/ 0 w 480"/>
              <a:gd name="T5" fmla="*/ 0 h 336"/>
            </a:gdLst>
            <a:ahLst/>
            <a:cxnLst>
              <a:cxn ang="0">
                <a:pos x="T0" y="T1"/>
              </a:cxn>
              <a:cxn ang="0">
                <a:pos x="T2" y="T3"/>
              </a:cxn>
              <a:cxn ang="0">
                <a:pos x="T4" y="T5"/>
              </a:cxn>
            </a:cxnLst>
            <a:rect l="0" t="0" r="r" b="b"/>
            <a:pathLst>
              <a:path w="480" h="336">
                <a:moveTo>
                  <a:pt x="480" y="336"/>
                </a:moveTo>
                <a:cubicBezTo>
                  <a:pt x="472" y="268"/>
                  <a:pt x="464" y="200"/>
                  <a:pt x="384" y="144"/>
                </a:cubicBezTo>
                <a:cubicBezTo>
                  <a:pt x="304" y="88"/>
                  <a:pt x="152" y="4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2" name="Freeform 7"/>
          <p:cNvSpPr>
            <a:spLocks/>
          </p:cNvSpPr>
          <p:nvPr/>
        </p:nvSpPr>
        <p:spPr bwMode="auto">
          <a:xfrm>
            <a:off x="3733800" y="3195637"/>
            <a:ext cx="838200" cy="304800"/>
          </a:xfrm>
          <a:custGeom>
            <a:avLst/>
            <a:gdLst>
              <a:gd name="T0" fmla="*/ 528 w 528"/>
              <a:gd name="T1" fmla="*/ 192 h 192"/>
              <a:gd name="T2" fmla="*/ 288 w 528"/>
              <a:gd name="T3" fmla="*/ 48 h 192"/>
              <a:gd name="T4" fmla="*/ 0 w 528"/>
              <a:gd name="T5" fmla="*/ 0 h 192"/>
            </a:gdLst>
            <a:ahLst/>
            <a:cxnLst>
              <a:cxn ang="0">
                <a:pos x="T0" y="T1"/>
              </a:cxn>
              <a:cxn ang="0">
                <a:pos x="T2" y="T3"/>
              </a:cxn>
              <a:cxn ang="0">
                <a:pos x="T4" y="T5"/>
              </a:cxn>
            </a:cxnLst>
            <a:rect l="0" t="0" r="r" b="b"/>
            <a:pathLst>
              <a:path w="528" h="192">
                <a:moveTo>
                  <a:pt x="528" y="192"/>
                </a:moveTo>
                <a:cubicBezTo>
                  <a:pt x="452" y="136"/>
                  <a:pt x="376" y="80"/>
                  <a:pt x="288" y="48"/>
                </a:cubicBezTo>
                <a:cubicBezTo>
                  <a:pt x="200" y="16"/>
                  <a:pt x="100" y="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3" name="Freeform 8"/>
          <p:cNvSpPr>
            <a:spLocks/>
          </p:cNvSpPr>
          <p:nvPr/>
        </p:nvSpPr>
        <p:spPr bwMode="auto">
          <a:xfrm>
            <a:off x="1981200" y="2814637"/>
            <a:ext cx="609600" cy="152400"/>
          </a:xfrm>
          <a:custGeom>
            <a:avLst/>
            <a:gdLst>
              <a:gd name="T0" fmla="*/ 384 w 384"/>
              <a:gd name="T1" fmla="*/ 96 h 96"/>
              <a:gd name="T2" fmla="*/ 240 w 384"/>
              <a:gd name="T3" fmla="*/ 48 h 96"/>
              <a:gd name="T4" fmla="*/ 0 w 384"/>
              <a:gd name="T5" fmla="*/ 0 h 96"/>
            </a:gdLst>
            <a:ahLst/>
            <a:cxnLst>
              <a:cxn ang="0">
                <a:pos x="T0" y="T1"/>
              </a:cxn>
              <a:cxn ang="0">
                <a:pos x="T2" y="T3"/>
              </a:cxn>
              <a:cxn ang="0">
                <a:pos x="T4" y="T5"/>
              </a:cxn>
            </a:cxnLst>
            <a:rect l="0" t="0" r="r" b="b"/>
            <a:pathLst>
              <a:path w="384" h="96">
                <a:moveTo>
                  <a:pt x="384" y="96"/>
                </a:moveTo>
                <a:cubicBezTo>
                  <a:pt x="344" y="80"/>
                  <a:pt x="304" y="64"/>
                  <a:pt x="240" y="48"/>
                </a:cubicBezTo>
                <a:cubicBezTo>
                  <a:pt x="176" y="32"/>
                  <a:pt x="88" y="16"/>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4" name="Freeform 9"/>
          <p:cNvSpPr>
            <a:spLocks/>
          </p:cNvSpPr>
          <p:nvPr/>
        </p:nvSpPr>
        <p:spPr bwMode="auto">
          <a:xfrm>
            <a:off x="3581400" y="5100637"/>
            <a:ext cx="609600" cy="88900"/>
          </a:xfrm>
          <a:custGeom>
            <a:avLst/>
            <a:gdLst>
              <a:gd name="T0" fmla="*/ 384 w 384"/>
              <a:gd name="T1" fmla="*/ 48 h 56"/>
              <a:gd name="T2" fmla="*/ 240 w 384"/>
              <a:gd name="T3" fmla="*/ 48 h 56"/>
              <a:gd name="T4" fmla="*/ 0 w 384"/>
              <a:gd name="T5" fmla="*/ 0 h 56"/>
            </a:gdLst>
            <a:ahLst/>
            <a:cxnLst>
              <a:cxn ang="0">
                <a:pos x="T0" y="T1"/>
              </a:cxn>
              <a:cxn ang="0">
                <a:pos x="T2" y="T3"/>
              </a:cxn>
              <a:cxn ang="0">
                <a:pos x="T4" y="T5"/>
              </a:cxn>
            </a:cxnLst>
            <a:rect l="0" t="0" r="r" b="b"/>
            <a:pathLst>
              <a:path w="384" h="56">
                <a:moveTo>
                  <a:pt x="384" y="48"/>
                </a:moveTo>
                <a:cubicBezTo>
                  <a:pt x="344" y="52"/>
                  <a:pt x="304" y="56"/>
                  <a:pt x="240" y="48"/>
                </a:cubicBezTo>
                <a:cubicBezTo>
                  <a:pt x="176" y="40"/>
                  <a:pt x="88" y="20"/>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5" name="Freeform 10"/>
          <p:cNvSpPr>
            <a:spLocks/>
          </p:cNvSpPr>
          <p:nvPr/>
        </p:nvSpPr>
        <p:spPr bwMode="auto">
          <a:xfrm>
            <a:off x="1981200" y="4186237"/>
            <a:ext cx="762000" cy="685800"/>
          </a:xfrm>
          <a:custGeom>
            <a:avLst/>
            <a:gdLst>
              <a:gd name="T0" fmla="*/ 480 w 480"/>
              <a:gd name="T1" fmla="*/ 432 h 432"/>
              <a:gd name="T2" fmla="*/ 192 w 480"/>
              <a:gd name="T3" fmla="*/ 240 h 432"/>
              <a:gd name="T4" fmla="*/ 0 w 480"/>
              <a:gd name="T5" fmla="*/ 0 h 432"/>
            </a:gdLst>
            <a:ahLst/>
            <a:cxnLst>
              <a:cxn ang="0">
                <a:pos x="T0" y="T1"/>
              </a:cxn>
              <a:cxn ang="0">
                <a:pos x="T2" y="T3"/>
              </a:cxn>
              <a:cxn ang="0">
                <a:pos x="T4" y="T5"/>
              </a:cxn>
            </a:cxnLst>
            <a:rect l="0" t="0" r="r" b="b"/>
            <a:pathLst>
              <a:path w="480" h="432">
                <a:moveTo>
                  <a:pt x="480" y="432"/>
                </a:moveTo>
                <a:cubicBezTo>
                  <a:pt x="376" y="372"/>
                  <a:pt x="272" y="312"/>
                  <a:pt x="192" y="240"/>
                </a:cubicBezTo>
                <a:cubicBezTo>
                  <a:pt x="112" y="168"/>
                  <a:pt x="56" y="84"/>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6" name="Freeform 11"/>
          <p:cNvSpPr>
            <a:spLocks/>
          </p:cNvSpPr>
          <p:nvPr/>
        </p:nvSpPr>
        <p:spPr bwMode="auto">
          <a:xfrm>
            <a:off x="1371600" y="3119437"/>
            <a:ext cx="228600" cy="609600"/>
          </a:xfrm>
          <a:custGeom>
            <a:avLst/>
            <a:gdLst>
              <a:gd name="T0" fmla="*/ 144 w 144"/>
              <a:gd name="T1" fmla="*/ 384 h 384"/>
              <a:gd name="T2" fmla="*/ 48 w 144"/>
              <a:gd name="T3" fmla="*/ 240 h 384"/>
              <a:gd name="T4" fmla="*/ 0 w 144"/>
              <a:gd name="T5" fmla="*/ 0 h 384"/>
            </a:gdLst>
            <a:ahLst/>
            <a:cxnLst>
              <a:cxn ang="0">
                <a:pos x="T0" y="T1"/>
              </a:cxn>
              <a:cxn ang="0">
                <a:pos x="T2" y="T3"/>
              </a:cxn>
              <a:cxn ang="0">
                <a:pos x="T4" y="T5"/>
              </a:cxn>
            </a:cxnLst>
            <a:rect l="0" t="0" r="r" b="b"/>
            <a:pathLst>
              <a:path w="144" h="384">
                <a:moveTo>
                  <a:pt x="144" y="384"/>
                </a:moveTo>
                <a:cubicBezTo>
                  <a:pt x="108" y="344"/>
                  <a:pt x="72" y="304"/>
                  <a:pt x="48" y="240"/>
                </a:cubicBezTo>
                <a:cubicBezTo>
                  <a:pt x="24" y="176"/>
                  <a:pt x="12" y="88"/>
                  <a:pt x="0" y="0"/>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 name="Freeform 12"/>
          <p:cNvSpPr>
            <a:spLocks/>
          </p:cNvSpPr>
          <p:nvPr/>
        </p:nvSpPr>
        <p:spPr bwMode="auto">
          <a:xfrm>
            <a:off x="5257800" y="5100637"/>
            <a:ext cx="762000" cy="177800"/>
          </a:xfrm>
          <a:custGeom>
            <a:avLst/>
            <a:gdLst>
              <a:gd name="T0" fmla="*/ 480 w 480"/>
              <a:gd name="T1" fmla="*/ 0 h 112"/>
              <a:gd name="T2" fmla="*/ 288 w 480"/>
              <a:gd name="T3" fmla="*/ 96 h 112"/>
              <a:gd name="T4" fmla="*/ 0 w 480"/>
              <a:gd name="T5" fmla="*/ 96 h 112"/>
            </a:gdLst>
            <a:ahLst/>
            <a:cxnLst>
              <a:cxn ang="0">
                <a:pos x="T0" y="T1"/>
              </a:cxn>
              <a:cxn ang="0">
                <a:pos x="T2" y="T3"/>
              </a:cxn>
              <a:cxn ang="0">
                <a:pos x="T4" y="T5"/>
              </a:cxn>
            </a:cxnLst>
            <a:rect l="0" t="0" r="r" b="b"/>
            <a:pathLst>
              <a:path w="480" h="112">
                <a:moveTo>
                  <a:pt x="480" y="0"/>
                </a:moveTo>
                <a:cubicBezTo>
                  <a:pt x="424" y="40"/>
                  <a:pt x="368" y="80"/>
                  <a:pt x="288" y="96"/>
                </a:cubicBezTo>
                <a:cubicBezTo>
                  <a:pt x="208" y="112"/>
                  <a:pt x="104" y="104"/>
                  <a:pt x="0" y="96"/>
                </a:cubicBezTo>
              </a:path>
            </a:pathLst>
          </a:custGeom>
          <a:noFill/>
          <a:ln w="38100">
            <a:solidFill>
              <a:schemeClr val="hlink"/>
            </a:solidFill>
            <a:round/>
            <a:headEnd/>
            <a:tailEnd type="arrow"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49" name="Group 14"/>
          <p:cNvGrpSpPr>
            <a:grpSpLocks/>
          </p:cNvGrpSpPr>
          <p:nvPr/>
        </p:nvGrpSpPr>
        <p:grpSpPr bwMode="auto">
          <a:xfrm>
            <a:off x="3657600" y="1143000"/>
            <a:ext cx="1600200" cy="1706563"/>
            <a:chOff x="2016" y="480"/>
            <a:chExt cx="1277" cy="1391"/>
          </a:xfrm>
        </p:grpSpPr>
        <p:graphicFrame>
          <p:nvGraphicFramePr>
            <p:cNvPr id="99" name="Object 15"/>
            <p:cNvGraphicFramePr>
              <a:graphicFrameLocks noChangeAspect="1"/>
            </p:cNvGraphicFramePr>
            <p:nvPr/>
          </p:nvGraphicFramePr>
          <p:xfrm>
            <a:off x="2016" y="480"/>
            <a:ext cx="912" cy="860"/>
          </p:xfrm>
          <a:graphic>
            <a:graphicData uri="http://schemas.openxmlformats.org/presentationml/2006/ole">
              <mc:AlternateContent xmlns:mc="http://schemas.openxmlformats.org/markup-compatibility/2006">
                <mc:Choice xmlns:v="urn:schemas-microsoft-com:vml" Requires="v">
                  <p:oleObj name="Clip" r:id="rId3" imgW="2286720" imgH="2155680" progId="MS_ClipArt_Gallery.5">
                    <p:embed/>
                  </p:oleObj>
                </mc:Choice>
                <mc:Fallback>
                  <p:oleObj name="Clip" r:id="rId3" imgW="2286720" imgH="2155680" progId="MS_ClipArt_Gallery.5">
                    <p:embed/>
                    <p:pic>
                      <p:nvPicPr>
                        <p:cNvPr id="1527823"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480"/>
                          <a:ext cx="912" cy="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Text Box 16"/>
            <p:cNvSpPr txBox="1">
              <a:spLocks noChangeArrowheads="1"/>
            </p:cNvSpPr>
            <p:nvPr/>
          </p:nvSpPr>
          <p:spPr bwMode="auto">
            <a:xfrm>
              <a:off x="2064" y="1344"/>
              <a:ext cx="1229"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kumimoji="1" lang="en-US" altLang="zh-CN" sz="1800" b="1" dirty="0">
                  <a:latin typeface="Times New Roman" panose="02020603050405020304" pitchFamily="18" charset="0"/>
                </a:rPr>
                <a:t>Execution of cases</a:t>
              </a:r>
            </a:p>
          </p:txBody>
        </p:sp>
      </p:grpSp>
      <p:grpSp>
        <p:nvGrpSpPr>
          <p:cNvPr id="50" name="Group 17"/>
          <p:cNvGrpSpPr>
            <a:grpSpLocks/>
          </p:cNvGrpSpPr>
          <p:nvPr/>
        </p:nvGrpSpPr>
        <p:grpSpPr bwMode="auto">
          <a:xfrm>
            <a:off x="838200" y="1671638"/>
            <a:ext cx="1143000" cy="1385888"/>
            <a:chOff x="480" y="1296"/>
            <a:chExt cx="912" cy="1200"/>
          </a:xfrm>
        </p:grpSpPr>
        <p:sp>
          <p:nvSpPr>
            <p:cNvPr id="95" name="Rectangle 18"/>
            <p:cNvSpPr>
              <a:spLocks noChangeArrowheads="1"/>
            </p:cNvSpPr>
            <p:nvPr/>
          </p:nvSpPr>
          <p:spPr bwMode="auto">
            <a:xfrm>
              <a:off x="480" y="1296"/>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6" name="Rectangle 19"/>
            <p:cNvSpPr>
              <a:spLocks noChangeArrowheads="1"/>
            </p:cNvSpPr>
            <p:nvPr/>
          </p:nvSpPr>
          <p:spPr bwMode="auto">
            <a:xfrm>
              <a:off x="525" y="1344"/>
              <a:ext cx="768" cy="1104"/>
            </a:xfrm>
            <a:prstGeom prst="rect">
              <a:avLst/>
            </a:prstGeom>
            <a:solidFill>
              <a:schemeClr val="fo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7" name="Text Box 20"/>
            <p:cNvSpPr txBox="1">
              <a:spLocks noChangeArrowheads="1"/>
            </p:cNvSpPr>
            <p:nvPr/>
          </p:nvSpPr>
          <p:spPr bwMode="auto">
            <a:xfrm>
              <a:off x="624" y="1440"/>
              <a:ext cx="76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kumimoji="1" lang="zh-CN" altLang="en-US" sz="1800" b="1">
                <a:latin typeface="Times New Roman" panose="02020603050405020304" pitchFamily="18" charset="0"/>
              </a:endParaRPr>
            </a:p>
          </p:txBody>
        </p:sp>
        <p:sp>
          <p:nvSpPr>
            <p:cNvPr id="98" name="Rectangle 21"/>
            <p:cNvSpPr>
              <a:spLocks noChangeArrowheads="1"/>
            </p:cNvSpPr>
            <p:nvPr/>
          </p:nvSpPr>
          <p:spPr bwMode="auto">
            <a:xfrm>
              <a:off x="576" y="1392"/>
              <a:ext cx="768" cy="1104"/>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dirty="0">
                  <a:latin typeface="Times New Roman" panose="02020603050405020304" pitchFamily="18" charset="0"/>
                </a:rPr>
                <a:t>Test</a:t>
              </a:r>
            </a:p>
            <a:p>
              <a:pPr algn="ctr"/>
              <a:r>
                <a:rPr kumimoji="1" lang="en-US" altLang="zh-CN" sz="1800" b="1" dirty="0">
                  <a:latin typeface="Times New Roman" panose="02020603050405020304" pitchFamily="18" charset="0"/>
                </a:rPr>
                <a:t>cases</a:t>
              </a:r>
            </a:p>
          </p:txBody>
        </p:sp>
      </p:grpSp>
      <p:grpSp>
        <p:nvGrpSpPr>
          <p:cNvPr id="51" name="Group 22"/>
          <p:cNvGrpSpPr>
            <a:grpSpLocks/>
          </p:cNvGrpSpPr>
          <p:nvPr/>
        </p:nvGrpSpPr>
        <p:grpSpPr bwMode="auto">
          <a:xfrm>
            <a:off x="6324600" y="1443038"/>
            <a:ext cx="1676400" cy="1984375"/>
            <a:chOff x="3648" y="1104"/>
            <a:chExt cx="1296" cy="1591"/>
          </a:xfrm>
        </p:grpSpPr>
        <p:grpSp>
          <p:nvGrpSpPr>
            <p:cNvPr id="59" name="Group 23"/>
            <p:cNvGrpSpPr>
              <a:grpSpLocks/>
            </p:cNvGrpSpPr>
            <p:nvPr/>
          </p:nvGrpSpPr>
          <p:grpSpPr bwMode="auto">
            <a:xfrm>
              <a:off x="4224" y="1104"/>
              <a:ext cx="720" cy="960"/>
              <a:chOff x="3648" y="1392"/>
              <a:chExt cx="720" cy="960"/>
            </a:xfrm>
          </p:grpSpPr>
          <p:sp>
            <p:nvSpPr>
              <p:cNvPr id="92" name="Rectangle 24"/>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3" name="Line 25"/>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4" name="Line 26"/>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0" name="Group 27"/>
            <p:cNvGrpSpPr>
              <a:grpSpLocks/>
            </p:cNvGrpSpPr>
            <p:nvPr/>
          </p:nvGrpSpPr>
          <p:grpSpPr bwMode="auto">
            <a:xfrm>
              <a:off x="3936" y="1248"/>
              <a:ext cx="720" cy="960"/>
              <a:chOff x="3648" y="1392"/>
              <a:chExt cx="720" cy="960"/>
            </a:xfrm>
          </p:grpSpPr>
          <p:sp>
            <p:nvSpPr>
              <p:cNvPr id="89" name="Rectangle 28"/>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90" name="Line 29"/>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91" name="Line 30"/>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1" name="Group 31"/>
            <p:cNvGrpSpPr>
              <a:grpSpLocks/>
            </p:cNvGrpSpPr>
            <p:nvPr/>
          </p:nvGrpSpPr>
          <p:grpSpPr bwMode="auto">
            <a:xfrm>
              <a:off x="3648" y="1392"/>
              <a:ext cx="720" cy="960"/>
              <a:chOff x="3648" y="1392"/>
              <a:chExt cx="720" cy="960"/>
            </a:xfrm>
          </p:grpSpPr>
          <p:sp>
            <p:nvSpPr>
              <p:cNvPr id="86" name="Rectangle 32"/>
              <p:cNvSpPr>
                <a:spLocks noChangeArrowheads="1"/>
              </p:cNvSpPr>
              <p:nvPr/>
            </p:nvSpPr>
            <p:spPr bwMode="auto">
              <a:xfrm>
                <a:off x="3648" y="1392"/>
                <a:ext cx="720" cy="96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en-US" sz="1800" b="1">
                  <a:latin typeface="Times New Roman" panose="02020603050405020304" pitchFamily="18" charset="0"/>
                </a:endParaRPr>
              </a:p>
            </p:txBody>
          </p:sp>
          <p:sp>
            <p:nvSpPr>
              <p:cNvPr id="87" name="Line 33"/>
              <p:cNvSpPr>
                <a:spLocks noChangeShapeType="1"/>
              </p:cNvSpPr>
              <p:nvPr/>
            </p:nvSpPr>
            <p:spPr bwMode="auto">
              <a:xfrm>
                <a:off x="3717"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8" name="Line 34"/>
              <p:cNvSpPr>
                <a:spLocks noChangeShapeType="1"/>
              </p:cNvSpPr>
              <p:nvPr/>
            </p:nvSpPr>
            <p:spPr bwMode="auto">
              <a:xfrm>
                <a:off x="4293" y="1416"/>
                <a:ext cx="0" cy="929"/>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2" name="Group 35"/>
            <p:cNvGrpSpPr>
              <a:grpSpLocks/>
            </p:cNvGrpSpPr>
            <p:nvPr/>
          </p:nvGrpSpPr>
          <p:grpSpPr bwMode="auto">
            <a:xfrm>
              <a:off x="4368" y="1392"/>
              <a:ext cx="288" cy="816"/>
              <a:chOff x="4368" y="1392"/>
              <a:chExt cx="288" cy="816"/>
            </a:xfrm>
          </p:grpSpPr>
          <p:sp>
            <p:nvSpPr>
              <p:cNvPr id="84" name="AutoShape 36"/>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5" name="Line 37"/>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63" name="Group 38"/>
            <p:cNvGrpSpPr>
              <a:grpSpLocks/>
            </p:cNvGrpSpPr>
            <p:nvPr/>
          </p:nvGrpSpPr>
          <p:grpSpPr bwMode="auto">
            <a:xfrm>
              <a:off x="4656" y="1248"/>
              <a:ext cx="288" cy="816"/>
              <a:chOff x="4368" y="1392"/>
              <a:chExt cx="288" cy="816"/>
            </a:xfrm>
          </p:grpSpPr>
          <p:sp>
            <p:nvSpPr>
              <p:cNvPr id="82" name="AutoShape 39"/>
              <p:cNvSpPr>
                <a:spLocks noChangeArrowheads="1"/>
              </p:cNvSpPr>
              <p:nvPr/>
            </p:nvSpPr>
            <p:spPr bwMode="auto">
              <a:xfrm>
                <a:off x="4368" y="1392"/>
                <a:ext cx="288" cy="816"/>
              </a:xfrm>
              <a:prstGeom prst="rtTriangl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3" name="Line 40"/>
              <p:cNvSpPr>
                <a:spLocks noChangeShapeType="1"/>
              </p:cNvSpPr>
              <p:nvPr/>
            </p:nvSpPr>
            <p:spPr bwMode="auto">
              <a:xfrm>
                <a:off x="4375" y="1586"/>
                <a:ext cx="215" cy="621"/>
              </a:xfrm>
              <a:prstGeom prst="line">
                <a:avLst/>
              </a:prstGeom>
              <a:noFill/>
              <a:ln w="508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64" name="Line 41"/>
            <p:cNvSpPr>
              <a:spLocks noChangeShapeType="1"/>
            </p:cNvSpPr>
            <p:nvPr/>
          </p:nvSpPr>
          <p:spPr bwMode="auto">
            <a:xfrm>
              <a:off x="3792" y="153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5" name="Line 42"/>
            <p:cNvSpPr>
              <a:spLocks noChangeShapeType="1"/>
            </p:cNvSpPr>
            <p:nvPr/>
          </p:nvSpPr>
          <p:spPr bwMode="auto">
            <a:xfrm>
              <a:off x="3792" y="158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6" name="Line 43"/>
            <p:cNvSpPr>
              <a:spLocks noChangeShapeType="1"/>
            </p:cNvSpPr>
            <p:nvPr/>
          </p:nvSpPr>
          <p:spPr bwMode="auto">
            <a:xfrm>
              <a:off x="3792" y="1632"/>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7" name="Line 44"/>
            <p:cNvSpPr>
              <a:spLocks noChangeShapeType="1"/>
            </p:cNvSpPr>
            <p:nvPr/>
          </p:nvSpPr>
          <p:spPr bwMode="auto">
            <a:xfrm>
              <a:off x="3792" y="168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8" name="Line 45"/>
            <p:cNvSpPr>
              <a:spLocks noChangeShapeType="1"/>
            </p:cNvSpPr>
            <p:nvPr/>
          </p:nvSpPr>
          <p:spPr bwMode="auto">
            <a:xfrm>
              <a:off x="3792" y="1728"/>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 name="Line 46"/>
            <p:cNvSpPr>
              <a:spLocks noChangeShapeType="1"/>
            </p:cNvSpPr>
            <p:nvPr/>
          </p:nvSpPr>
          <p:spPr bwMode="auto">
            <a:xfrm>
              <a:off x="3792" y="1776"/>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0" name="Line 47"/>
            <p:cNvSpPr>
              <a:spLocks noChangeShapeType="1"/>
            </p:cNvSpPr>
            <p:nvPr/>
          </p:nvSpPr>
          <p:spPr bwMode="auto">
            <a:xfrm>
              <a:off x="3792" y="182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1" name="Line 48"/>
            <p:cNvSpPr>
              <a:spLocks noChangeShapeType="1"/>
            </p:cNvSpPr>
            <p:nvPr/>
          </p:nvSpPr>
          <p:spPr bwMode="auto">
            <a:xfrm>
              <a:off x="3792" y="1872"/>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2" name="Line 49"/>
            <p:cNvSpPr>
              <a:spLocks noChangeShapeType="1"/>
            </p:cNvSpPr>
            <p:nvPr/>
          </p:nvSpPr>
          <p:spPr bwMode="auto">
            <a:xfrm>
              <a:off x="3792" y="192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3" name="Line 50"/>
            <p:cNvSpPr>
              <a:spLocks noChangeShapeType="1"/>
            </p:cNvSpPr>
            <p:nvPr/>
          </p:nvSpPr>
          <p:spPr bwMode="auto">
            <a:xfrm>
              <a:off x="3792" y="1968"/>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4" name="Line 51"/>
            <p:cNvSpPr>
              <a:spLocks noChangeShapeType="1"/>
            </p:cNvSpPr>
            <p:nvPr/>
          </p:nvSpPr>
          <p:spPr bwMode="auto">
            <a:xfrm>
              <a:off x="4080" y="1344"/>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5" name="Line 52"/>
            <p:cNvSpPr>
              <a:spLocks noChangeShapeType="1"/>
            </p:cNvSpPr>
            <p:nvPr/>
          </p:nvSpPr>
          <p:spPr bwMode="auto">
            <a:xfrm>
              <a:off x="4368" y="1392"/>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6" name="Line 53"/>
            <p:cNvSpPr>
              <a:spLocks noChangeShapeType="1"/>
            </p:cNvSpPr>
            <p:nvPr/>
          </p:nvSpPr>
          <p:spPr bwMode="auto">
            <a:xfrm>
              <a:off x="4416" y="1440"/>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7" name="Line 54"/>
            <p:cNvSpPr>
              <a:spLocks noChangeShapeType="1"/>
            </p:cNvSpPr>
            <p:nvPr/>
          </p:nvSpPr>
          <p:spPr bwMode="auto">
            <a:xfrm>
              <a:off x="4368" y="1200"/>
              <a:ext cx="4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8" name="Line 55"/>
            <p:cNvSpPr>
              <a:spLocks noChangeShapeType="1"/>
            </p:cNvSpPr>
            <p:nvPr/>
          </p:nvSpPr>
          <p:spPr bwMode="auto">
            <a:xfrm>
              <a:off x="4656" y="124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9" name="Line 56"/>
            <p:cNvSpPr>
              <a:spLocks noChangeShapeType="1"/>
            </p:cNvSpPr>
            <p:nvPr/>
          </p:nvSpPr>
          <p:spPr bwMode="auto">
            <a:xfrm>
              <a:off x="4656" y="12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0" name="Line 57"/>
            <p:cNvSpPr>
              <a:spLocks noChangeShapeType="1"/>
            </p:cNvSpPr>
            <p:nvPr/>
          </p:nvSpPr>
          <p:spPr bwMode="auto">
            <a:xfrm>
              <a:off x="4704" y="1392"/>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1" name="Text Box 58"/>
            <p:cNvSpPr txBox="1">
              <a:spLocks noChangeArrowheads="1"/>
            </p:cNvSpPr>
            <p:nvPr/>
          </p:nvSpPr>
          <p:spPr bwMode="auto">
            <a:xfrm>
              <a:off x="3839" y="2399"/>
              <a:ext cx="91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dirty="0">
                  <a:latin typeface="Times New Roman" panose="02020603050405020304" pitchFamily="18" charset="0"/>
                </a:rPr>
                <a:t>Results</a:t>
              </a:r>
            </a:p>
          </p:txBody>
        </p:sp>
      </p:grpSp>
      <p:sp>
        <p:nvSpPr>
          <p:cNvPr id="52" name="Oval 59"/>
          <p:cNvSpPr>
            <a:spLocks noChangeArrowheads="1"/>
          </p:cNvSpPr>
          <p:nvPr/>
        </p:nvSpPr>
        <p:spPr bwMode="auto">
          <a:xfrm>
            <a:off x="5943600" y="4124325"/>
            <a:ext cx="1676400" cy="1295400"/>
          </a:xfrm>
          <a:prstGeom prst="ellipse">
            <a:avLst/>
          </a:prstGeom>
          <a:solidFill>
            <a:srgbClr val="E0DAF2"/>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800" b="1">
                <a:latin typeface="Times New Roman" panose="02020603050405020304" pitchFamily="18" charset="0"/>
              </a:rPr>
              <a:t>Evaluation</a:t>
            </a:r>
          </a:p>
        </p:txBody>
      </p:sp>
      <p:sp>
        <p:nvSpPr>
          <p:cNvPr id="53" name="Text Box 60"/>
          <p:cNvSpPr txBox="1">
            <a:spLocks noChangeArrowheads="1"/>
          </p:cNvSpPr>
          <p:nvPr/>
        </p:nvSpPr>
        <p:spPr bwMode="auto">
          <a:xfrm>
            <a:off x="2514600" y="2828925"/>
            <a:ext cx="1295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dirty="0">
                <a:latin typeface="Times New Roman" panose="02020603050405020304" pitchFamily="18" charset="0"/>
              </a:rPr>
              <a:t>Additional tests</a:t>
            </a:r>
          </a:p>
        </p:txBody>
      </p:sp>
      <p:sp>
        <p:nvSpPr>
          <p:cNvPr id="54" name="Text Box 61"/>
          <p:cNvSpPr txBox="1">
            <a:spLocks noChangeArrowheads="1"/>
          </p:cNvSpPr>
          <p:nvPr/>
        </p:nvSpPr>
        <p:spPr bwMode="auto">
          <a:xfrm>
            <a:off x="4114800" y="3438525"/>
            <a:ext cx="13716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dirty="0">
                <a:latin typeface="Times New Roman" panose="02020603050405020304" pitchFamily="18" charset="0"/>
              </a:rPr>
              <a:t>Suspected causes</a:t>
            </a:r>
          </a:p>
        </p:txBody>
      </p:sp>
      <p:sp>
        <p:nvSpPr>
          <p:cNvPr id="55" name="Text Box 62"/>
          <p:cNvSpPr txBox="1">
            <a:spLocks noChangeArrowheads="1"/>
          </p:cNvSpPr>
          <p:nvPr/>
        </p:nvSpPr>
        <p:spPr bwMode="auto">
          <a:xfrm>
            <a:off x="4114800" y="4886325"/>
            <a:ext cx="12954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a:latin typeface="Times New Roman" panose="02020603050405020304" pitchFamily="18" charset="0"/>
              </a:rPr>
              <a:t>Identified causes</a:t>
            </a:r>
          </a:p>
        </p:txBody>
      </p:sp>
      <p:sp>
        <p:nvSpPr>
          <p:cNvPr id="56" name="Text Box 63"/>
          <p:cNvSpPr txBox="1">
            <a:spLocks noChangeArrowheads="1"/>
          </p:cNvSpPr>
          <p:nvPr/>
        </p:nvSpPr>
        <p:spPr bwMode="auto">
          <a:xfrm>
            <a:off x="2209800" y="4810125"/>
            <a:ext cx="13716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dirty="0">
                <a:latin typeface="Times New Roman" panose="02020603050405020304" pitchFamily="18" charset="0"/>
              </a:rPr>
              <a:t>Corrections</a:t>
            </a:r>
          </a:p>
        </p:txBody>
      </p:sp>
      <p:sp>
        <p:nvSpPr>
          <p:cNvPr id="57" name="Text Box 64"/>
          <p:cNvSpPr txBox="1">
            <a:spLocks noChangeArrowheads="1"/>
          </p:cNvSpPr>
          <p:nvPr/>
        </p:nvSpPr>
        <p:spPr bwMode="auto">
          <a:xfrm>
            <a:off x="990600" y="3667125"/>
            <a:ext cx="13716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1800" b="1" dirty="0">
                <a:latin typeface="Times New Roman" panose="02020603050405020304" pitchFamily="18" charset="0"/>
              </a:rPr>
              <a:t>Regression tests</a:t>
            </a:r>
          </a:p>
        </p:txBody>
      </p:sp>
      <p:sp>
        <p:nvSpPr>
          <p:cNvPr id="58" name="Text Box 65"/>
          <p:cNvSpPr txBox="1">
            <a:spLocks noChangeArrowheads="1"/>
          </p:cNvSpPr>
          <p:nvPr/>
        </p:nvSpPr>
        <p:spPr bwMode="auto">
          <a:xfrm>
            <a:off x="2133600" y="5557838"/>
            <a:ext cx="4800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000" b="1" dirty="0">
                <a:latin typeface="Times New Roman" panose="02020603050405020304" pitchFamily="18" charset="0"/>
              </a:rPr>
              <a:t>Debugging</a:t>
            </a:r>
          </a:p>
        </p:txBody>
      </p:sp>
      <p:sp>
        <p:nvSpPr>
          <p:cNvPr id="101" name="Rectangle 16"/>
          <p:cNvSpPr>
            <a:spLocks noGrp="1" noChangeArrowheads="1"/>
          </p:cNvSpPr>
          <p:nvPr>
            <p:ph type="title"/>
          </p:nvPr>
        </p:nvSpPr>
        <p:spPr>
          <a:xfrm>
            <a:off x="1905000" y="152400"/>
            <a:ext cx="6705600" cy="838200"/>
          </a:xfrm>
        </p:spPr>
        <p:txBody>
          <a:bodyPr/>
          <a:lstStyle/>
          <a:p>
            <a:pPr eaLnBrk="1" hangingPunct="1"/>
            <a:r>
              <a:rPr lang="en-US" altLang="zh-CN" sz="4000" dirty="0">
                <a:latin typeface="Cambria" panose="02040503050406030204" pitchFamily="18" charset="0"/>
              </a:rPr>
              <a:t>Test Cycle</a:t>
            </a:r>
            <a:endParaRPr lang="zh-CN" altLang="zh-CN" dirty="0">
              <a:latin typeface="Cambria" panose="02040503050406030204" pitchFamily="18" charset="0"/>
            </a:endParaRPr>
          </a:p>
        </p:txBody>
      </p:sp>
    </p:spTree>
    <p:extLst>
      <p:ext uri="{BB962C8B-B14F-4D97-AF65-F5344CB8AC3E}">
        <p14:creationId xmlns:p14="http://schemas.microsoft.com/office/powerpoint/2010/main" val="260784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strips(up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strips(downRight)">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strips(down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8" presetClass="entr" presetSubtype="9"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strips(upLeft)">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8" presetClass="entr" presetSubtype="9"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strips(upLeft)">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8" presetClass="entr" presetSubtype="9"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strips(up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nodeType="clickEffect">
                                  <p:stCondLst>
                                    <p:cond delay="0"/>
                                  </p:stCondLst>
                                  <p:childTnLst>
                                    <p:animEffect transition="out" filter="fade">
                                      <p:cBhvr>
                                        <p:cTn id="56" dur="500" tmFilter="0, 0; .2, .5; .8, .5; 1, 0"/>
                                        <p:tgtEl>
                                          <p:spTgt spid="50"/>
                                        </p:tgtEl>
                                      </p:cBhvr>
                                    </p:animEffect>
                                    <p:animScale>
                                      <p:cBhvr>
                                        <p:cTn id="57" dur="250" autoRev="1" fill="hold"/>
                                        <p:tgtEl>
                                          <p:spTgt spid="50"/>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strips(downLeft)">
                                      <p:cBhvr>
                                        <p:cTn id="62" dur="5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8" presetClass="entr" presetSubtype="9" fill="hold" nodeType="click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strips(upLeft)">
                                      <p:cBhvr>
                                        <p:cTn id="71" dur="500"/>
                                        <p:tgtEl>
                                          <p:spTgt spid="4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8" presetClass="entr" presetSubtype="9" fill="hold"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strips(upLeft)">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8" presetClass="entr" presetSubtype="9" fill="hold" nodeType="click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strips(upLeft)">
                                      <p:cBhvr>
                                        <p:cTn id="89" dur="500"/>
                                        <p:tgtEl>
                                          <p:spTgt spid="46"/>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5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6" presetClass="emph" presetSubtype="0" fill="hold" grpId="1" nodeType="clickEffect">
                                  <p:stCondLst>
                                    <p:cond delay="0"/>
                                  </p:stCondLst>
                                  <p:childTnLst>
                                    <p:animEffect transition="out" filter="fade">
                                      <p:cBhvr>
                                        <p:cTn id="97" dur="500" tmFilter="0, 0; .2, .5; .8, .5; 1, 0"/>
                                        <p:tgtEl>
                                          <p:spTgt spid="58"/>
                                        </p:tgtEl>
                                      </p:cBhvr>
                                    </p:animEffect>
                                    <p:animScale>
                                      <p:cBhvr>
                                        <p:cTn id="98" dur="250" autoRev="1" fill="hold"/>
                                        <p:tgtEl>
                                          <p:spTgt spid="58"/>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nodeType="clickEffect">
                                  <p:stCondLst>
                                    <p:cond delay="0"/>
                                  </p:stCondLst>
                                  <p:childTnLst>
                                    <p:animEffect transition="out" filter="fade">
                                      <p:cBhvr>
                                        <p:cTn id="102" dur="500" tmFilter="0, 0; .2, .5; .8, .5; 1, 0"/>
                                        <p:tgtEl>
                                          <p:spTgt spid="50"/>
                                        </p:tgtEl>
                                      </p:cBhvr>
                                    </p:animEffect>
                                    <p:animScale>
                                      <p:cBhvr>
                                        <p:cTn id="103"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54" grpId="0"/>
      <p:bldP spid="55" grpId="0"/>
      <p:bldP spid="56" grpId="0"/>
      <p:bldP spid="57" grpId="0"/>
      <p:bldP spid="58" grpId="0"/>
      <p:bldP spid="5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84639" y="6488668"/>
            <a:ext cx="2595647" cy="369332"/>
          </a:xfrm>
          <a:prstGeom prst="rect">
            <a:avLst/>
          </a:prstGeom>
        </p:spPr>
        <p:txBody>
          <a:bodyPr wrap="none">
            <a:spAutoFit/>
          </a:bodyPr>
          <a:lstStyle/>
          <a:p>
            <a:r>
              <a:rPr lang="en-US" altLang="zh-CN" sz="1800" dirty="0"/>
              <a:t>https://www.zhipin.com/</a:t>
            </a:r>
            <a:endParaRPr lang="zh-CN" altLang="en-US" sz="1800" dirty="0"/>
          </a:p>
        </p:txBody>
      </p:sp>
      <p:sp>
        <p:nvSpPr>
          <p:cNvPr id="7" name="Rectangle 16"/>
          <p:cNvSpPr>
            <a:spLocks noGrp="1" noChangeArrowheads="1"/>
          </p:cNvSpPr>
          <p:nvPr>
            <p:ph type="title"/>
          </p:nvPr>
        </p:nvSpPr>
        <p:spPr>
          <a:xfrm>
            <a:off x="1905000" y="101744"/>
            <a:ext cx="6705600" cy="838200"/>
          </a:xfrm>
        </p:spPr>
        <p:txBody>
          <a:bodyPr/>
          <a:lstStyle/>
          <a:p>
            <a:pPr eaLnBrk="1" hangingPunct="1"/>
            <a:r>
              <a:rPr lang="en-US" altLang="zh-CN" sz="4000" dirty="0">
                <a:latin typeface="Cambria" panose="02040503050406030204" pitchFamily="18" charset="0"/>
              </a:rPr>
              <a:t>Tester Salaries</a:t>
            </a:r>
            <a:endParaRPr lang="zh-CN" altLang="zh-CN" dirty="0">
              <a:latin typeface="Cambria" panose="02040503050406030204" pitchFamily="18" charset="0"/>
            </a:endParaRPr>
          </a:p>
        </p:txBody>
      </p:sp>
      <p:pic>
        <p:nvPicPr>
          <p:cNvPr id="2" name="图片 1"/>
          <p:cNvPicPr>
            <a:picLocks noChangeAspect="1"/>
          </p:cNvPicPr>
          <p:nvPr/>
        </p:nvPicPr>
        <p:blipFill>
          <a:blip r:embed="rId3"/>
          <a:stretch>
            <a:fillRect/>
          </a:stretch>
        </p:blipFill>
        <p:spPr>
          <a:xfrm>
            <a:off x="1219200" y="836233"/>
            <a:ext cx="6491287" cy="5756147"/>
          </a:xfrm>
          <a:prstGeom prst="rect">
            <a:avLst/>
          </a:prstGeom>
        </p:spPr>
      </p:pic>
    </p:spTree>
    <p:extLst>
      <p:ext uri="{BB962C8B-B14F-4D97-AF65-F5344CB8AC3E}">
        <p14:creationId xmlns:p14="http://schemas.microsoft.com/office/powerpoint/2010/main" val="2496626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 y="3002756"/>
            <a:ext cx="8534400" cy="461665"/>
          </a:xfrm>
          <a:prstGeom prst="rect">
            <a:avLst/>
          </a:prstGeom>
        </p:spPr>
        <p:txBody>
          <a:bodyPr wrap="square">
            <a:spAutoFit/>
          </a:bodyPr>
          <a:lstStyle/>
          <a:p>
            <a:pPr marL="342900" indent="-342900">
              <a:buFont typeface="Wingdings" panose="05000000000000000000" pitchFamily="2" charset="2"/>
              <a:buChar char="n"/>
            </a:pPr>
            <a:r>
              <a:rPr lang="en-US" altLang="zh-CN" dirty="0">
                <a:solidFill>
                  <a:srgbClr val="12357C"/>
                </a:solidFill>
                <a:latin typeface="Cambria" panose="02040503050406030204" pitchFamily="18" charset="0"/>
              </a:rPr>
              <a:t>24K*15,three </a:t>
            </a:r>
            <a:r>
              <a:rPr lang="en-US" altLang="zh-CN" dirty="0" err="1">
                <a:solidFill>
                  <a:srgbClr val="12357C"/>
                </a:solidFill>
                <a:latin typeface="Cambria" panose="02040503050406030204" pitchFamily="18" charset="0"/>
              </a:rPr>
              <a:t>meals,Housing</a:t>
            </a:r>
            <a:r>
              <a:rPr lang="en-US" altLang="zh-CN" dirty="0">
                <a:solidFill>
                  <a:srgbClr val="12357C"/>
                </a:solidFill>
                <a:latin typeface="Cambria" panose="02040503050406030204" pitchFamily="18" charset="0"/>
              </a:rPr>
              <a:t> assistance </a:t>
            </a:r>
            <a:r>
              <a:rPr lang="zh-CN" altLang="en-US" dirty="0">
                <a:solidFill>
                  <a:srgbClr val="12357C"/>
                </a:solidFill>
                <a:latin typeface="Cambria" panose="02040503050406030204" pitchFamily="18" charset="0"/>
              </a:rPr>
              <a:t>￥</a:t>
            </a:r>
            <a:r>
              <a:rPr lang="en-US" altLang="zh-CN" dirty="0">
                <a:solidFill>
                  <a:srgbClr val="12357C"/>
                </a:solidFill>
                <a:latin typeface="Cambria" panose="02040503050406030204" pitchFamily="18" charset="0"/>
              </a:rPr>
              <a:t>1500 per month </a:t>
            </a:r>
            <a:endParaRPr lang="zh-CN" altLang="en-US" dirty="0">
              <a:solidFill>
                <a:srgbClr val="12357C"/>
              </a:solidFill>
              <a:latin typeface="Cambria" panose="02040503050406030204" pitchFamily="18" charset="0"/>
            </a:endParaRPr>
          </a:p>
        </p:txBody>
      </p:sp>
      <p:sp>
        <p:nvSpPr>
          <p:cNvPr id="6" name="矩形 5"/>
          <p:cNvSpPr/>
          <p:nvPr/>
        </p:nvSpPr>
        <p:spPr>
          <a:xfrm>
            <a:off x="457200" y="4020332"/>
            <a:ext cx="8533016" cy="461665"/>
          </a:xfrm>
          <a:prstGeom prst="rect">
            <a:avLst/>
          </a:prstGeom>
        </p:spPr>
        <p:txBody>
          <a:bodyPr wrap="square">
            <a:spAutoFit/>
          </a:bodyPr>
          <a:lstStyle/>
          <a:p>
            <a:pPr marL="342900" indent="-342900">
              <a:buFont typeface="Wingdings" panose="05000000000000000000" pitchFamily="2" charset="2"/>
              <a:buChar char="n"/>
            </a:pPr>
            <a:r>
              <a:rPr lang="en-US" altLang="zh-CN" dirty="0">
                <a:solidFill>
                  <a:srgbClr val="12357C"/>
                </a:solidFill>
                <a:latin typeface="Cambria" panose="02040503050406030204" pitchFamily="18" charset="0"/>
              </a:rPr>
              <a:t>25K</a:t>
            </a:r>
            <a:r>
              <a:rPr lang="zh-CN" altLang="en-US" dirty="0">
                <a:solidFill>
                  <a:srgbClr val="12357C"/>
                </a:solidFill>
                <a:latin typeface="Cambria" panose="02040503050406030204" pitchFamily="18" charset="0"/>
              </a:rPr>
              <a:t>*</a:t>
            </a:r>
            <a:r>
              <a:rPr lang="en-US" altLang="zh-CN" dirty="0">
                <a:solidFill>
                  <a:srgbClr val="12357C"/>
                </a:solidFill>
                <a:latin typeface="Cambria" panose="02040503050406030204" pitchFamily="18" charset="0"/>
              </a:rPr>
              <a:t>16,three </a:t>
            </a:r>
            <a:r>
              <a:rPr lang="en-US" altLang="zh-CN" dirty="0" err="1">
                <a:solidFill>
                  <a:srgbClr val="12357C"/>
                </a:solidFill>
                <a:latin typeface="Cambria" panose="02040503050406030204" pitchFamily="18" charset="0"/>
              </a:rPr>
              <a:t>meals,Housing</a:t>
            </a:r>
            <a:r>
              <a:rPr lang="en-US" altLang="zh-CN" dirty="0">
                <a:solidFill>
                  <a:srgbClr val="12357C"/>
                </a:solidFill>
                <a:latin typeface="Cambria" panose="02040503050406030204" pitchFamily="18" charset="0"/>
              </a:rPr>
              <a:t> assistance </a:t>
            </a:r>
            <a:r>
              <a:rPr lang="zh-CN" altLang="en-US" dirty="0">
                <a:solidFill>
                  <a:srgbClr val="12357C"/>
                </a:solidFill>
                <a:latin typeface="Cambria" panose="02040503050406030204" pitchFamily="18" charset="0"/>
              </a:rPr>
              <a:t>￥</a:t>
            </a:r>
            <a:r>
              <a:rPr lang="en-US" altLang="zh-CN" dirty="0">
                <a:solidFill>
                  <a:srgbClr val="12357C"/>
                </a:solidFill>
                <a:latin typeface="Cambria" panose="02040503050406030204" pitchFamily="18" charset="0"/>
              </a:rPr>
              <a:t>2000 per month</a:t>
            </a:r>
            <a:endParaRPr lang="zh-CN" altLang="en-US" dirty="0">
              <a:solidFill>
                <a:srgbClr val="12357C"/>
              </a:solidFill>
              <a:latin typeface="Cambria" panose="02040503050406030204" pitchFamily="18" charset="0"/>
            </a:endParaRPr>
          </a:p>
        </p:txBody>
      </p:sp>
      <p:sp>
        <p:nvSpPr>
          <p:cNvPr id="8" name="矩形 7"/>
          <p:cNvSpPr/>
          <p:nvPr/>
        </p:nvSpPr>
        <p:spPr>
          <a:xfrm>
            <a:off x="477982" y="2545556"/>
            <a:ext cx="1691489" cy="461665"/>
          </a:xfrm>
          <a:prstGeom prst="rect">
            <a:avLst/>
          </a:prstGeom>
        </p:spPr>
        <p:txBody>
          <a:bodyPr wrap="none">
            <a:spAutoFit/>
          </a:bodyPr>
          <a:lstStyle/>
          <a:p>
            <a:r>
              <a:rPr lang="en-US" altLang="zh-CN" dirty="0" err="1"/>
              <a:t>ByteDance</a:t>
            </a:r>
            <a:endParaRPr lang="zh-CN" altLang="en-US" dirty="0"/>
          </a:p>
        </p:txBody>
      </p:sp>
      <p:sp>
        <p:nvSpPr>
          <p:cNvPr id="9" name="矩形 8"/>
          <p:cNvSpPr/>
          <p:nvPr/>
        </p:nvSpPr>
        <p:spPr>
          <a:xfrm>
            <a:off x="491837" y="3639332"/>
            <a:ext cx="1470274" cy="461665"/>
          </a:xfrm>
          <a:prstGeom prst="rect">
            <a:avLst/>
          </a:prstGeom>
        </p:spPr>
        <p:txBody>
          <a:bodyPr wrap="none">
            <a:spAutoFit/>
          </a:bodyPr>
          <a:lstStyle/>
          <a:p>
            <a:r>
              <a:rPr lang="en-US" altLang="zh-CN" dirty="0" err="1"/>
              <a:t>Kuaishou</a:t>
            </a:r>
            <a:endParaRPr lang="zh-CN" altLang="en-US" dirty="0"/>
          </a:p>
        </p:txBody>
      </p:sp>
      <p:sp>
        <p:nvSpPr>
          <p:cNvPr id="7" name="Rectangle 16"/>
          <p:cNvSpPr txBox="1">
            <a:spLocks noChangeArrowheads="1"/>
          </p:cNvSpPr>
          <p:nvPr/>
        </p:nvSpPr>
        <p:spPr bwMode="auto">
          <a:xfrm>
            <a:off x="1447800" y="1905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dirty="0">
                <a:latin typeface="Cambria" panose="02040503050406030204" pitchFamily="18" charset="0"/>
              </a:rPr>
              <a:t>Tester Salaries</a:t>
            </a:r>
            <a:endParaRPr lang="zh-CN" altLang="zh-CN" dirty="0">
              <a:latin typeface="Cambria" panose="02040503050406030204" pitchFamily="18" charset="0"/>
            </a:endParaRPr>
          </a:p>
        </p:txBody>
      </p:sp>
      <p:pic>
        <p:nvPicPr>
          <p:cNvPr id="3" name="图片 2"/>
          <p:cNvPicPr>
            <a:picLocks noChangeAspect="1"/>
          </p:cNvPicPr>
          <p:nvPr/>
        </p:nvPicPr>
        <p:blipFill>
          <a:blip r:embed="rId3"/>
          <a:stretch>
            <a:fillRect/>
          </a:stretch>
        </p:blipFill>
        <p:spPr>
          <a:xfrm>
            <a:off x="2362200" y="2286000"/>
            <a:ext cx="2016414" cy="766762"/>
          </a:xfrm>
          <a:prstGeom prst="rect">
            <a:avLst/>
          </a:prstGeom>
        </p:spPr>
      </p:pic>
      <p:pic>
        <p:nvPicPr>
          <p:cNvPr id="10" name="图片 9"/>
          <p:cNvPicPr>
            <a:picLocks noChangeAspect="1"/>
          </p:cNvPicPr>
          <p:nvPr/>
        </p:nvPicPr>
        <p:blipFill>
          <a:blip r:embed="rId4"/>
          <a:stretch>
            <a:fillRect/>
          </a:stretch>
        </p:blipFill>
        <p:spPr>
          <a:xfrm>
            <a:off x="2341418" y="3468845"/>
            <a:ext cx="627516" cy="631854"/>
          </a:xfrm>
          <a:prstGeom prst="rect">
            <a:avLst/>
          </a:prstGeom>
        </p:spPr>
      </p:pic>
    </p:spTree>
    <p:extLst>
      <p:ext uri="{BB962C8B-B14F-4D97-AF65-F5344CB8AC3E}">
        <p14:creationId xmlns:p14="http://schemas.microsoft.com/office/powerpoint/2010/main" val="183457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2000" y="4269432"/>
            <a:ext cx="7543800" cy="461665"/>
          </a:xfrm>
          <a:prstGeom prst="rect">
            <a:avLst/>
          </a:prstGeom>
        </p:spPr>
        <p:txBody>
          <a:bodyPr wrap="square">
            <a:spAutoFit/>
          </a:bodyPr>
          <a:lstStyle/>
          <a:p>
            <a:pPr marL="342900" indent="-342900">
              <a:buFont typeface="Wingdings" panose="05000000000000000000" pitchFamily="2" charset="2"/>
              <a:buChar char="n"/>
            </a:pPr>
            <a:r>
              <a:rPr lang="en-US" altLang="zh-CN" dirty="0">
                <a:solidFill>
                  <a:srgbClr val="FF0000"/>
                </a:solidFill>
                <a:latin typeface="Cambria" panose="02040503050406030204" pitchFamily="18" charset="0"/>
              </a:rPr>
              <a:t>People are really hard to admit that they are wrong !</a:t>
            </a:r>
            <a:endParaRPr lang="zh-CN" altLang="en-US" dirty="0">
              <a:solidFill>
                <a:srgbClr val="132584"/>
              </a:solidFill>
              <a:latin typeface="Cambria" panose="020405030504060302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712" y="1249752"/>
            <a:ext cx="2857500" cy="2800350"/>
          </a:xfrm>
          <a:prstGeom prst="rect">
            <a:avLst/>
          </a:prstGeom>
        </p:spPr>
      </p:pic>
      <p:sp>
        <p:nvSpPr>
          <p:cNvPr id="6" name="Rectangle 16"/>
          <p:cNvSpPr>
            <a:spLocks noGrp="1" noChangeArrowheads="1"/>
          </p:cNvSpPr>
          <p:nvPr>
            <p:ph type="title"/>
          </p:nvPr>
        </p:nvSpPr>
        <p:spPr>
          <a:xfrm>
            <a:off x="2425931" y="124691"/>
            <a:ext cx="6705600" cy="838200"/>
          </a:xfrm>
        </p:spPr>
        <p:txBody>
          <a:bodyPr/>
          <a:lstStyle/>
          <a:p>
            <a:pPr eaLnBrk="1" hangingPunct="1"/>
            <a:r>
              <a:rPr lang="en-US" altLang="zh-CN" sz="4000" dirty="0">
                <a:latin typeface="Cambria" panose="02040503050406030204" pitchFamily="18" charset="0"/>
              </a:rPr>
              <a:t>Developer and Tester</a:t>
            </a:r>
            <a:endParaRPr lang="zh-CN" altLang="zh-CN" dirty="0">
              <a:latin typeface="Cambria" panose="02040503050406030204" pitchFamily="18" charset="0"/>
            </a:endParaRPr>
          </a:p>
        </p:txBody>
      </p:sp>
      <p:sp>
        <p:nvSpPr>
          <p:cNvPr id="5" name="矩形 4"/>
          <p:cNvSpPr/>
          <p:nvPr/>
        </p:nvSpPr>
        <p:spPr bwMode="auto">
          <a:xfrm>
            <a:off x="990600" y="5039178"/>
            <a:ext cx="879513"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Tester</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7" name="矩形 6"/>
          <p:cNvSpPr/>
          <p:nvPr/>
        </p:nvSpPr>
        <p:spPr bwMode="auto">
          <a:xfrm>
            <a:off x="2588541" y="5039178"/>
            <a:ext cx="766853"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a:solidFill>
                  <a:schemeClr val="tx1"/>
                </a:solidFill>
                <a:latin typeface="Arial" panose="020B0604020202020204" pitchFamily="34" charset="0"/>
                <a:ea typeface="黑体" panose="02010609060101010101" pitchFamily="49" charset="-122"/>
              </a:rPr>
              <a:t>Bugs</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 name="矩形 7"/>
          <p:cNvSpPr/>
          <p:nvPr/>
        </p:nvSpPr>
        <p:spPr bwMode="auto">
          <a:xfrm>
            <a:off x="3965042" y="5043020"/>
            <a:ext cx="932155"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Wrong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 name="矩形 8"/>
          <p:cNvSpPr/>
          <p:nvPr/>
        </p:nvSpPr>
        <p:spPr bwMode="auto">
          <a:xfrm>
            <a:off x="3956610" y="5649757"/>
            <a:ext cx="932155"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Code</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 name="矩形 9"/>
          <p:cNvSpPr/>
          <p:nvPr/>
        </p:nvSpPr>
        <p:spPr bwMode="auto">
          <a:xfrm>
            <a:off x="5612067" y="5043020"/>
            <a:ext cx="1549120"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requirement</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1" name="矩形 10"/>
          <p:cNvSpPr/>
          <p:nvPr/>
        </p:nvSpPr>
        <p:spPr bwMode="auto">
          <a:xfrm>
            <a:off x="3736888" y="6245041"/>
            <a:ext cx="1371600"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Developer</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2" name="矩形 11"/>
          <p:cNvSpPr/>
          <p:nvPr/>
        </p:nvSpPr>
        <p:spPr bwMode="auto">
          <a:xfrm>
            <a:off x="7716855" y="5043020"/>
            <a:ext cx="1083480"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PM</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cxnSp>
        <p:nvCxnSpPr>
          <p:cNvPr id="14" name="直接箭头连接符 13"/>
          <p:cNvCxnSpPr>
            <a:stCxn id="5" idx="3"/>
            <a:endCxn id="7" idx="1"/>
          </p:cNvCxnSpPr>
          <p:nvPr/>
        </p:nvCxnSpPr>
        <p:spPr bwMode="auto">
          <a:xfrm>
            <a:off x="1870113" y="5240324"/>
            <a:ext cx="718428" cy="0"/>
          </a:xfrm>
          <a:prstGeom prst="straightConnector1">
            <a:avLst/>
          </a:prstGeom>
          <a:solidFill>
            <a:srgbClr val="DDDDDD"/>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a:stCxn id="7" idx="3"/>
            <a:endCxn id="8" idx="1"/>
          </p:cNvCxnSpPr>
          <p:nvPr/>
        </p:nvCxnSpPr>
        <p:spPr bwMode="auto">
          <a:xfrm>
            <a:off x="3355394" y="5240324"/>
            <a:ext cx="609648" cy="3842"/>
          </a:xfrm>
          <a:prstGeom prst="straightConnector1">
            <a:avLst/>
          </a:prstGeom>
          <a:solidFill>
            <a:srgbClr val="DDDDDD"/>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a:stCxn id="8" idx="2"/>
            <a:endCxn id="9" idx="0"/>
          </p:cNvCxnSpPr>
          <p:nvPr/>
        </p:nvCxnSpPr>
        <p:spPr bwMode="auto">
          <a:xfrm flipH="1">
            <a:off x="4422688" y="5445311"/>
            <a:ext cx="8432" cy="204446"/>
          </a:xfrm>
          <a:prstGeom prst="straightConnector1">
            <a:avLst/>
          </a:prstGeom>
          <a:solidFill>
            <a:srgbClr val="DDDDDD"/>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9" idx="2"/>
            <a:endCxn id="11" idx="0"/>
          </p:cNvCxnSpPr>
          <p:nvPr/>
        </p:nvCxnSpPr>
        <p:spPr bwMode="auto">
          <a:xfrm>
            <a:off x="4422688" y="6052048"/>
            <a:ext cx="0" cy="192993"/>
          </a:xfrm>
          <a:prstGeom prst="straightConnector1">
            <a:avLst/>
          </a:prstGeom>
          <a:solidFill>
            <a:srgbClr val="DDDDDD"/>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a:stCxn id="8" idx="3"/>
            <a:endCxn id="10" idx="1"/>
          </p:cNvCxnSpPr>
          <p:nvPr/>
        </p:nvCxnSpPr>
        <p:spPr bwMode="auto">
          <a:xfrm>
            <a:off x="4897197" y="5244166"/>
            <a:ext cx="714870" cy="0"/>
          </a:xfrm>
          <a:prstGeom prst="straightConnector1">
            <a:avLst/>
          </a:prstGeom>
          <a:solidFill>
            <a:srgbClr val="DDDDDD"/>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箭头连接符 26"/>
          <p:cNvCxnSpPr>
            <a:stCxn id="10" idx="3"/>
            <a:endCxn id="12" idx="1"/>
          </p:cNvCxnSpPr>
          <p:nvPr/>
        </p:nvCxnSpPr>
        <p:spPr bwMode="auto">
          <a:xfrm>
            <a:off x="7161187" y="5244166"/>
            <a:ext cx="555668" cy="0"/>
          </a:xfrm>
          <a:prstGeom prst="straightConnector1">
            <a:avLst/>
          </a:prstGeom>
          <a:solidFill>
            <a:srgbClr val="DDDDDD"/>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图片 30"/>
          <p:cNvPicPr>
            <a:picLocks noChangeAspect="1"/>
          </p:cNvPicPr>
          <p:nvPr/>
        </p:nvPicPr>
        <p:blipFill rotWithShape="1">
          <a:blip r:embed="rId3">
            <a:extLst>
              <a:ext uri="{28A0092B-C50C-407E-A947-70E740481C1C}">
                <a14:useLocalDpi xmlns:a14="http://schemas.microsoft.com/office/drawing/2010/main" val="0"/>
              </a:ext>
            </a:extLst>
          </a:blip>
          <a:srcRect l="53333" t="8857" b="58490"/>
          <a:stretch/>
        </p:blipFill>
        <p:spPr>
          <a:xfrm>
            <a:off x="4627712" y="1506565"/>
            <a:ext cx="1333500" cy="914400"/>
          </a:xfrm>
          <a:prstGeom prst="rect">
            <a:avLst/>
          </a:prstGeom>
        </p:spPr>
      </p:pic>
      <p:pic>
        <p:nvPicPr>
          <p:cNvPr id="2" name="图片 1"/>
          <p:cNvPicPr>
            <a:picLocks noChangeAspect="1"/>
          </p:cNvPicPr>
          <p:nvPr/>
        </p:nvPicPr>
        <p:blipFill>
          <a:blip r:embed="rId4"/>
          <a:stretch>
            <a:fillRect/>
          </a:stretch>
        </p:blipFill>
        <p:spPr>
          <a:xfrm>
            <a:off x="966787" y="728615"/>
            <a:ext cx="7667625" cy="5918717"/>
          </a:xfrm>
          <a:prstGeom prst="rect">
            <a:avLst/>
          </a:prstGeom>
        </p:spPr>
      </p:pic>
    </p:spTree>
    <p:extLst>
      <p:ext uri="{BB962C8B-B14F-4D97-AF65-F5344CB8AC3E}">
        <p14:creationId xmlns:p14="http://schemas.microsoft.com/office/powerpoint/2010/main" val="53548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nodeType="clickEffect">
                                  <p:stCondLst>
                                    <p:cond delay="0"/>
                                  </p:stCondLst>
                                  <p:childTnLst>
                                    <p:animMotion origin="layout" path="M -3.05556E-6 -2.59259E-6 L -0.26232 0.64699 " pathEditMode="relative" rAng="0" ptsTypes="AA">
                                      <p:cBhvr>
                                        <p:cTn id="47" dur="2000" fill="hold"/>
                                        <p:tgtEl>
                                          <p:spTgt spid="31"/>
                                        </p:tgtEl>
                                        <p:attrNameLst>
                                          <p:attrName>ppt_x</p:attrName>
                                          <p:attrName>ppt_y</p:attrName>
                                        </p:attrNameLst>
                                      </p:cBhvr>
                                      <p:rCtr x="-13125" y="32338"/>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3.05556E-6 -2.59259E-6 L 0.32101 0.58033 " pathEditMode="relative" rAng="0" ptsTypes="AA">
                                      <p:cBhvr>
                                        <p:cTn id="67" dur="2000" fill="hold"/>
                                        <p:tgtEl>
                                          <p:spTgt spid="31"/>
                                        </p:tgtEl>
                                        <p:attrNameLst>
                                          <p:attrName>ppt_x</p:attrName>
                                          <p:attrName>ppt_y</p:attrName>
                                        </p:attrNameLst>
                                      </p:cBhvr>
                                      <p:rCtr x="16042" y="29005"/>
                                    </p:animMotion>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nodeType="clickEffect">
                                  <p:stCondLst>
                                    <p:cond delay="0"/>
                                  </p:stCondLst>
                                  <p:childTnLst>
                                    <p:animMotion origin="layout" path="M -3.05556E-6 -2.59259E-6 L -0.44566 0.59144 " pathEditMode="relative" rAng="0" ptsTypes="AA">
                                      <p:cBhvr>
                                        <p:cTn id="71" dur="2000" fill="hold"/>
                                        <p:tgtEl>
                                          <p:spTgt spid="31"/>
                                        </p:tgtEl>
                                        <p:attrNameLst>
                                          <p:attrName>ppt_x</p:attrName>
                                          <p:attrName>ppt_y</p:attrName>
                                        </p:attrNameLst>
                                      </p:cBhvr>
                                      <p:rCtr x="-22292" y="29560"/>
                                    </p:animMotion>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What</a:t>
            </a:r>
            <a:endParaRPr lang="zh-CN" altLang="zh-CN" sz="3200" dirty="0">
              <a:latin typeface="Cambria" panose="02040503050406030204" pitchFamily="18" charset="0"/>
            </a:endParaRPr>
          </a:p>
        </p:txBody>
      </p:sp>
      <p:sp>
        <p:nvSpPr>
          <p:cNvPr id="16" name="矩形 15"/>
          <p:cNvSpPr/>
          <p:nvPr/>
        </p:nvSpPr>
        <p:spPr>
          <a:xfrm>
            <a:off x="533400" y="1981200"/>
            <a:ext cx="7543800" cy="1938992"/>
          </a:xfrm>
          <a:prstGeom prst="rect">
            <a:avLst/>
          </a:prstGeom>
        </p:spPr>
        <p:txBody>
          <a:bodyPr wrap="square">
            <a:spAutoFit/>
          </a:bodyPr>
          <a:lstStyle/>
          <a:p>
            <a:pPr marL="342900" indent="-342900">
              <a:buFont typeface="Wingdings" panose="05000000000000000000" pitchFamily="2" charset="2"/>
              <a:buChar char="n"/>
            </a:pPr>
            <a:r>
              <a:rPr lang="en-US" altLang="zh-CN" dirty="0">
                <a:solidFill>
                  <a:srgbClr val="132584"/>
                </a:solidFill>
                <a:latin typeface="Cambria" panose="02040503050406030204" pitchFamily="18" charset="0"/>
              </a:rPr>
              <a:t>We want to design a </a:t>
            </a:r>
            <a:r>
              <a:rPr lang="en-US" altLang="zh-CN" dirty="0">
                <a:solidFill>
                  <a:srgbClr val="FF0000"/>
                </a:solidFill>
                <a:latin typeface="Cambria" panose="02040503050406030204" pitchFamily="18" charset="0"/>
              </a:rPr>
              <a:t>program</a:t>
            </a:r>
          </a:p>
          <a:p>
            <a:pPr marL="342900" indent="-342900">
              <a:buFont typeface="Wingdings" panose="05000000000000000000" pitchFamily="2" charset="2"/>
              <a:buChar char="n"/>
            </a:pPr>
            <a:r>
              <a:rPr lang="en-US" altLang="zh-CN" dirty="0">
                <a:solidFill>
                  <a:srgbClr val="132584"/>
                </a:solidFill>
                <a:latin typeface="Cambria" panose="02040503050406030204" pitchFamily="18" charset="0"/>
              </a:rPr>
              <a:t>The program reads </a:t>
            </a:r>
            <a:r>
              <a:rPr lang="en-US" altLang="zh-CN" dirty="0">
                <a:solidFill>
                  <a:srgbClr val="FF0000"/>
                </a:solidFill>
                <a:latin typeface="Cambria" panose="02040503050406030204" pitchFamily="18" charset="0"/>
              </a:rPr>
              <a:t>three integers </a:t>
            </a:r>
            <a:r>
              <a:rPr lang="en-US" altLang="zh-CN" dirty="0">
                <a:solidFill>
                  <a:srgbClr val="132584"/>
                </a:solidFill>
                <a:latin typeface="Cambria" panose="02040503050406030204" pitchFamily="18" charset="0"/>
              </a:rPr>
              <a:t>from an </a:t>
            </a:r>
            <a:r>
              <a:rPr lang="en-US" altLang="zh-CN" dirty="0">
                <a:solidFill>
                  <a:srgbClr val="FF0000"/>
                </a:solidFill>
                <a:latin typeface="Cambria" panose="02040503050406030204" pitchFamily="18" charset="0"/>
              </a:rPr>
              <a:t>input box</a:t>
            </a:r>
          </a:p>
          <a:p>
            <a:pPr marL="342900" indent="-342900">
              <a:buFont typeface="Wingdings" panose="05000000000000000000" pitchFamily="2" charset="2"/>
              <a:buChar char="n"/>
            </a:pPr>
            <a:r>
              <a:rPr lang="en-US" altLang="zh-CN" dirty="0">
                <a:solidFill>
                  <a:srgbClr val="132584"/>
                </a:solidFill>
                <a:latin typeface="Cambria" panose="02040503050406030204" pitchFamily="18" charset="0"/>
              </a:rPr>
              <a:t>The three integers represent </a:t>
            </a:r>
            <a:r>
              <a:rPr lang="en-US" altLang="zh-CN" dirty="0">
                <a:solidFill>
                  <a:srgbClr val="FF0000"/>
                </a:solidFill>
                <a:latin typeface="Cambria" panose="02040503050406030204" pitchFamily="18" charset="0"/>
              </a:rPr>
              <a:t>three edges of a triangle</a:t>
            </a:r>
          </a:p>
          <a:p>
            <a:pPr marL="342900" indent="-342900">
              <a:buFont typeface="Wingdings" panose="05000000000000000000" pitchFamily="2" charset="2"/>
              <a:buChar char="n"/>
            </a:pPr>
            <a:r>
              <a:rPr lang="en-US" altLang="zh-CN" dirty="0">
                <a:solidFill>
                  <a:srgbClr val="132584"/>
                </a:solidFill>
                <a:latin typeface="Cambria" panose="02040503050406030204" pitchFamily="18" charset="0"/>
              </a:rPr>
              <a:t>The program will tell you the triangle is </a:t>
            </a:r>
            <a:r>
              <a:rPr lang="en-US" altLang="zh-CN" dirty="0">
                <a:solidFill>
                  <a:srgbClr val="FF0000"/>
                </a:solidFill>
                <a:latin typeface="Cambria" panose="02040503050406030204" pitchFamily="18" charset="0"/>
              </a:rPr>
              <a:t>scalene, isosceles or equilateral</a:t>
            </a:r>
            <a:endParaRPr lang="zh-CN" altLang="en-US" dirty="0">
              <a:solidFill>
                <a:srgbClr val="FF0000"/>
              </a:solidFill>
              <a:latin typeface="Cambria" panose="02040503050406030204" pitchFamily="18" charset="0"/>
            </a:endParaRPr>
          </a:p>
        </p:txBody>
      </p:sp>
      <p:sp>
        <p:nvSpPr>
          <p:cNvPr id="2" name="等腰三角形 1"/>
          <p:cNvSpPr/>
          <p:nvPr/>
        </p:nvSpPr>
        <p:spPr bwMode="auto">
          <a:xfrm>
            <a:off x="6248400" y="3962400"/>
            <a:ext cx="2133600" cy="1828800"/>
          </a:xfrm>
          <a:prstGeom prst="triangl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3" name="矩形 2"/>
          <p:cNvSpPr/>
          <p:nvPr/>
        </p:nvSpPr>
        <p:spPr bwMode="auto">
          <a:xfrm>
            <a:off x="1104900" y="4508679"/>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18" name="矩形 17"/>
          <p:cNvSpPr/>
          <p:nvPr/>
        </p:nvSpPr>
        <p:spPr bwMode="auto">
          <a:xfrm>
            <a:off x="3581400" y="4524241"/>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20" name="矩形 19"/>
          <p:cNvSpPr/>
          <p:nvPr/>
        </p:nvSpPr>
        <p:spPr bwMode="auto">
          <a:xfrm>
            <a:off x="2324100" y="4521558"/>
            <a:ext cx="1066800" cy="381000"/>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8" name="文本框 7"/>
          <p:cNvSpPr txBox="1"/>
          <p:nvPr/>
        </p:nvSpPr>
        <p:spPr>
          <a:xfrm>
            <a:off x="2019300" y="5270679"/>
            <a:ext cx="1752600" cy="461665"/>
          </a:xfrm>
          <a:prstGeom prst="rect">
            <a:avLst/>
          </a:prstGeom>
          <a:noFill/>
        </p:spPr>
        <p:txBody>
          <a:bodyPr wrap="square" rtlCol="0">
            <a:spAutoFit/>
          </a:bodyPr>
          <a:lstStyle/>
          <a:p>
            <a:r>
              <a:rPr lang="en-US" altLang="zh-CN" dirty="0">
                <a:latin typeface="Cambria" panose="02040503050406030204" pitchFamily="18" charset="0"/>
              </a:rPr>
              <a:t>Equilateral</a:t>
            </a:r>
            <a:endParaRPr lang="zh-CN" altLang="en-US" dirty="0">
              <a:latin typeface="Cambria" panose="02040503050406030204" pitchFamily="18" charset="0"/>
            </a:endParaRPr>
          </a:p>
        </p:txBody>
      </p:sp>
      <p:sp>
        <p:nvSpPr>
          <p:cNvPr id="23" name="文本框 22"/>
          <p:cNvSpPr txBox="1"/>
          <p:nvPr/>
        </p:nvSpPr>
        <p:spPr>
          <a:xfrm>
            <a:off x="1467387" y="4495800"/>
            <a:ext cx="583842" cy="400110"/>
          </a:xfrm>
          <a:prstGeom prst="rect">
            <a:avLst/>
          </a:prstGeom>
          <a:noFill/>
        </p:spPr>
        <p:txBody>
          <a:bodyPr wrap="square" rtlCol="0">
            <a:spAutoFit/>
          </a:bodyPr>
          <a:lstStyle/>
          <a:p>
            <a:r>
              <a:rPr lang="en-US" altLang="zh-CN" sz="2000" dirty="0"/>
              <a:t>3</a:t>
            </a:r>
            <a:endParaRPr lang="zh-CN" altLang="en-US" sz="2000" dirty="0"/>
          </a:p>
        </p:txBody>
      </p:sp>
      <p:sp>
        <p:nvSpPr>
          <p:cNvPr id="24" name="文本框 23"/>
          <p:cNvSpPr txBox="1"/>
          <p:nvPr/>
        </p:nvSpPr>
        <p:spPr>
          <a:xfrm>
            <a:off x="2679879" y="4506913"/>
            <a:ext cx="583842" cy="400110"/>
          </a:xfrm>
          <a:prstGeom prst="rect">
            <a:avLst/>
          </a:prstGeom>
          <a:noFill/>
        </p:spPr>
        <p:txBody>
          <a:bodyPr wrap="square" rtlCol="0">
            <a:spAutoFit/>
          </a:bodyPr>
          <a:lstStyle/>
          <a:p>
            <a:r>
              <a:rPr lang="en-US" altLang="zh-CN" sz="2000" dirty="0"/>
              <a:t>3</a:t>
            </a:r>
            <a:endParaRPr lang="zh-CN" altLang="en-US" sz="2000" dirty="0"/>
          </a:p>
        </p:txBody>
      </p:sp>
      <p:sp>
        <p:nvSpPr>
          <p:cNvPr id="25" name="文本框 24"/>
          <p:cNvSpPr txBox="1"/>
          <p:nvPr/>
        </p:nvSpPr>
        <p:spPr>
          <a:xfrm>
            <a:off x="3931143" y="4505131"/>
            <a:ext cx="583842" cy="400110"/>
          </a:xfrm>
          <a:prstGeom prst="rect">
            <a:avLst/>
          </a:prstGeom>
          <a:noFill/>
        </p:spPr>
        <p:txBody>
          <a:bodyPr wrap="square" rtlCol="0">
            <a:spAutoFit/>
          </a:bodyPr>
          <a:lstStyle/>
          <a:p>
            <a:r>
              <a:rPr lang="en-US" altLang="zh-CN" sz="2000" dirty="0"/>
              <a:t>3</a:t>
            </a:r>
            <a:endParaRPr lang="zh-CN" altLang="en-US" sz="2000" dirty="0"/>
          </a:p>
        </p:txBody>
      </p:sp>
      <p:sp>
        <p:nvSpPr>
          <p:cNvPr id="26" name="矩形 25"/>
          <p:cNvSpPr/>
          <p:nvPr/>
        </p:nvSpPr>
        <p:spPr>
          <a:xfrm>
            <a:off x="2324100" y="1217752"/>
            <a:ext cx="4743450" cy="523220"/>
          </a:xfrm>
          <a:prstGeom prst="rect">
            <a:avLst/>
          </a:prstGeom>
        </p:spPr>
        <p:txBody>
          <a:bodyPr wrap="square">
            <a:spAutoFit/>
          </a:bodyPr>
          <a:lstStyle/>
          <a:p>
            <a:r>
              <a:rPr lang="en-US" altLang="zh-CN" sz="2800" b="1" dirty="0">
                <a:solidFill>
                  <a:srgbClr val="132584"/>
                </a:solidFill>
                <a:latin typeface="Cambria" panose="02040503050406030204" pitchFamily="18" charset="0"/>
              </a:rPr>
              <a:t>Let’s see how well you are</a:t>
            </a:r>
            <a:endParaRPr lang="zh-CN" altLang="en-US" sz="2800" b="1" dirty="0">
              <a:solidFill>
                <a:srgbClr val="1325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6146640" y="4025880"/>
              <a:ext cx="360" cy="360"/>
            </p14:xfrm>
          </p:contentPart>
        </mc:Choice>
        <mc:Fallback xmlns="">
          <p:pic>
            <p:nvPicPr>
              <p:cNvPr id="4" name="墨迹 3"/>
              <p:cNvPicPr/>
              <p:nvPr/>
            </p:nvPicPr>
            <p:blipFill>
              <a:blip r:embed="rId4"/>
              <a:stretch>
                <a:fillRect/>
              </a:stretch>
            </p:blipFill>
            <p:spPr>
              <a:xfrm>
                <a:off x="6137280" y="4016520"/>
                <a:ext cx="19080" cy="19080"/>
              </a:xfrm>
              <a:prstGeom prst="rect">
                <a:avLst/>
              </a:prstGeom>
            </p:spPr>
          </p:pic>
        </mc:Fallback>
      </mc:AlternateContent>
      <p:sp>
        <p:nvSpPr>
          <p:cNvPr id="14" name="文本框 13"/>
          <p:cNvSpPr txBox="1"/>
          <p:nvPr/>
        </p:nvSpPr>
        <p:spPr>
          <a:xfrm>
            <a:off x="1494889" y="4489569"/>
            <a:ext cx="583842" cy="400110"/>
          </a:xfrm>
          <a:prstGeom prst="rect">
            <a:avLst/>
          </a:prstGeom>
          <a:noFill/>
        </p:spPr>
        <p:txBody>
          <a:bodyPr wrap="square" rtlCol="0">
            <a:spAutoFit/>
          </a:bodyPr>
          <a:lstStyle/>
          <a:p>
            <a:r>
              <a:rPr lang="en-US" altLang="zh-CN" sz="2000" dirty="0"/>
              <a:t>2</a:t>
            </a:r>
            <a:endParaRPr lang="zh-CN" altLang="en-US" sz="2000" dirty="0"/>
          </a:p>
        </p:txBody>
      </p:sp>
      <p:sp>
        <p:nvSpPr>
          <p:cNvPr id="15" name="文本框 14"/>
          <p:cNvSpPr txBox="1"/>
          <p:nvPr/>
        </p:nvSpPr>
        <p:spPr>
          <a:xfrm>
            <a:off x="2708924" y="4502448"/>
            <a:ext cx="583842" cy="400110"/>
          </a:xfrm>
          <a:prstGeom prst="rect">
            <a:avLst/>
          </a:prstGeom>
          <a:noFill/>
        </p:spPr>
        <p:txBody>
          <a:bodyPr wrap="square" rtlCol="0">
            <a:spAutoFit/>
          </a:bodyPr>
          <a:lstStyle/>
          <a:p>
            <a:r>
              <a:rPr lang="en-US" altLang="zh-CN" sz="2000" dirty="0"/>
              <a:t>2</a:t>
            </a:r>
            <a:endParaRPr lang="zh-CN" altLang="en-US" sz="2000" dirty="0"/>
          </a:p>
        </p:txBody>
      </p:sp>
      <p:sp>
        <p:nvSpPr>
          <p:cNvPr id="17" name="文本框 16"/>
          <p:cNvSpPr txBox="1"/>
          <p:nvPr/>
        </p:nvSpPr>
        <p:spPr>
          <a:xfrm>
            <a:off x="3964816" y="4502448"/>
            <a:ext cx="583842" cy="400110"/>
          </a:xfrm>
          <a:prstGeom prst="rect">
            <a:avLst/>
          </a:prstGeom>
          <a:noFill/>
        </p:spPr>
        <p:txBody>
          <a:bodyPr wrap="square" rtlCol="0">
            <a:spAutoFit/>
          </a:bodyPr>
          <a:lstStyle/>
          <a:p>
            <a:r>
              <a:rPr lang="en-US" altLang="zh-CN" sz="2000" dirty="0"/>
              <a:t>3</a:t>
            </a:r>
            <a:endParaRPr lang="zh-CN" altLang="en-US" sz="2000" dirty="0"/>
          </a:p>
        </p:txBody>
      </p:sp>
      <p:sp>
        <p:nvSpPr>
          <p:cNvPr id="19" name="文本框 18"/>
          <p:cNvSpPr txBox="1"/>
          <p:nvPr/>
        </p:nvSpPr>
        <p:spPr>
          <a:xfrm>
            <a:off x="2167273" y="5277463"/>
            <a:ext cx="1752600" cy="461665"/>
          </a:xfrm>
          <a:prstGeom prst="rect">
            <a:avLst/>
          </a:prstGeom>
          <a:noFill/>
        </p:spPr>
        <p:txBody>
          <a:bodyPr wrap="square" rtlCol="0">
            <a:spAutoFit/>
          </a:bodyPr>
          <a:lstStyle/>
          <a:p>
            <a:r>
              <a:rPr lang="en-US" altLang="zh-CN" dirty="0">
                <a:latin typeface="Cambria" panose="02040503050406030204" pitchFamily="18" charset="0"/>
              </a:rPr>
              <a:t>isosceles</a:t>
            </a:r>
            <a:endParaRPr lang="zh-CN" altLang="en-US" dirty="0">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fade">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xEl>
                                              <p:pRg st="2" end="2"/>
                                            </p:txEl>
                                          </p:spTgt>
                                        </p:tgtEl>
                                        <p:attrNameLst>
                                          <p:attrName>style.visibility</p:attrName>
                                        </p:attrNameLst>
                                      </p:cBhvr>
                                      <p:to>
                                        <p:strVal val="visible"/>
                                      </p:to>
                                    </p:set>
                                    <p:animEffect transition="in" filter="fade">
                                      <p:cBhvr>
                                        <p:cTn id="33" dur="500"/>
                                        <p:tgtEl>
                                          <p:spTgt spid="16">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xEl>
                                              <p:pRg st="3" end="3"/>
                                            </p:txEl>
                                          </p:spTgt>
                                        </p:tgtEl>
                                        <p:attrNameLst>
                                          <p:attrName>style.visibility</p:attrName>
                                        </p:attrNameLst>
                                      </p:cBhvr>
                                      <p:to>
                                        <p:strVal val="visible"/>
                                      </p:to>
                                    </p:set>
                                    <p:animEffect transition="in" filter="fade">
                                      <p:cBhvr>
                                        <p:cTn id="43" dur="500"/>
                                        <p:tgtEl>
                                          <p:spTgt spid="16">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8" grpId="0" animBg="1"/>
      <p:bldP spid="20" grpId="0" animBg="1"/>
      <p:bldP spid="8" grpId="0"/>
      <p:bldP spid="8" grpId="1"/>
      <p:bldP spid="23" grpId="0"/>
      <p:bldP spid="23" grpId="1"/>
      <p:bldP spid="24" grpId="0"/>
      <p:bldP spid="24" grpId="1"/>
      <p:bldP spid="25" grpId="0"/>
      <p:bldP spid="25" grpId="1"/>
      <p:bldP spid="14" grpId="0"/>
      <p:bldP spid="15" grpId="0"/>
      <p:bldP spid="17"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bwMode="auto">
          <a:xfrm>
            <a:off x="571500" y="1447800"/>
            <a:ext cx="2133600" cy="1828800"/>
          </a:xfrm>
          <a:prstGeom prst="triangl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5" name="矩形 4"/>
          <p:cNvSpPr/>
          <p:nvPr/>
        </p:nvSpPr>
        <p:spPr bwMode="auto">
          <a:xfrm>
            <a:off x="351997" y="1711177"/>
            <a:ext cx="353279" cy="463846"/>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1</a:t>
            </a:r>
            <a:endParaRPr kumimoji="0" lang="zh-CN" altLang="en-US"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3" name="矩形 12"/>
          <p:cNvSpPr/>
          <p:nvPr/>
        </p:nvSpPr>
        <p:spPr bwMode="auto">
          <a:xfrm>
            <a:off x="2583229" y="1704033"/>
            <a:ext cx="353279" cy="463846"/>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2</a:t>
            </a:r>
            <a:endParaRPr kumimoji="0" lang="zh-CN" altLang="en-US"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4" name="矩形 13"/>
          <p:cNvSpPr/>
          <p:nvPr/>
        </p:nvSpPr>
        <p:spPr bwMode="auto">
          <a:xfrm>
            <a:off x="1461660" y="3573314"/>
            <a:ext cx="353279" cy="463846"/>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3</a:t>
            </a:r>
            <a:endParaRPr kumimoji="0" lang="zh-CN" altLang="en-US"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8" name="矩形 17"/>
          <p:cNvSpPr/>
          <p:nvPr/>
        </p:nvSpPr>
        <p:spPr bwMode="auto">
          <a:xfrm>
            <a:off x="5545011" y="1066800"/>
            <a:ext cx="353279" cy="463846"/>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1</a:t>
            </a:r>
            <a:endParaRPr kumimoji="0" lang="zh-CN" altLang="en-US"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20" name="矩形 19"/>
          <p:cNvSpPr/>
          <p:nvPr/>
        </p:nvSpPr>
        <p:spPr bwMode="auto">
          <a:xfrm>
            <a:off x="6655307" y="1066800"/>
            <a:ext cx="353279" cy="463846"/>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2</a:t>
            </a:r>
            <a:endParaRPr kumimoji="0" lang="zh-CN" altLang="en-US"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21" name="矩形 20"/>
          <p:cNvSpPr/>
          <p:nvPr/>
        </p:nvSpPr>
        <p:spPr bwMode="auto">
          <a:xfrm>
            <a:off x="7765603" y="1066800"/>
            <a:ext cx="353279" cy="463846"/>
          </a:xfrm>
          <a:prstGeom prst="rect">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3</a:t>
            </a:r>
            <a:endParaRPr kumimoji="0" lang="zh-CN" altLang="en-US" sz="24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22" name="矩形 21"/>
          <p:cNvSpPr/>
          <p:nvPr/>
        </p:nvSpPr>
        <p:spPr>
          <a:xfrm>
            <a:off x="3578654" y="1615756"/>
            <a:ext cx="1553182" cy="461665"/>
          </a:xfrm>
          <a:prstGeom prst="rect">
            <a:avLst/>
          </a:prstGeom>
        </p:spPr>
        <p:txBody>
          <a:bodyPr wrap="none">
            <a:spAutoFit/>
          </a:bodyPr>
          <a:lstStyle/>
          <a:p>
            <a:r>
              <a:rPr lang="en-US" altLang="zh-CN" dirty="0"/>
              <a:t>Test Case</a:t>
            </a:r>
            <a:endParaRPr lang="zh-CN" altLang="en-US" dirty="0"/>
          </a:p>
        </p:txBody>
      </p:sp>
      <p:grpSp>
        <p:nvGrpSpPr>
          <p:cNvPr id="2" name="组合 1"/>
          <p:cNvGrpSpPr/>
          <p:nvPr/>
        </p:nvGrpSpPr>
        <p:grpSpPr>
          <a:xfrm>
            <a:off x="5545011" y="1645444"/>
            <a:ext cx="2583579" cy="402291"/>
            <a:chOff x="5545011" y="1645444"/>
            <a:chExt cx="2583579" cy="402291"/>
          </a:xfrm>
        </p:grpSpPr>
        <p:sp>
          <p:nvSpPr>
            <p:cNvPr id="15" name="矩形 14"/>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3</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3" name="矩形 22"/>
            <p:cNvSpPr>
              <a:spLocks noChangeAspect="1"/>
            </p:cNvSpPr>
            <p:nvPr/>
          </p:nvSpPr>
          <p:spPr bwMode="auto">
            <a:xfrm>
              <a:off x="6635890"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3</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4" name="矩形 23"/>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3</a:t>
              </a:r>
              <a:endParaRPr lang="zh-CN" altLang="en-US" sz="2000" dirty="0">
                <a:solidFill>
                  <a:schemeClr val="tx1"/>
                </a:solidFill>
                <a:latin typeface="Arial" panose="020B0604020202020204" pitchFamily="34" charset="0"/>
                <a:ea typeface="黑体" panose="02010609060101010101" pitchFamily="49" charset="-122"/>
              </a:endParaRPr>
            </a:p>
          </p:txBody>
        </p:sp>
      </p:grpSp>
      <p:grpSp>
        <p:nvGrpSpPr>
          <p:cNvPr id="25" name="组合 24"/>
          <p:cNvGrpSpPr/>
          <p:nvPr/>
        </p:nvGrpSpPr>
        <p:grpSpPr>
          <a:xfrm>
            <a:off x="5545011" y="2286000"/>
            <a:ext cx="2583579" cy="402291"/>
            <a:chOff x="5545011" y="1645444"/>
            <a:chExt cx="2583579" cy="402291"/>
          </a:xfrm>
        </p:grpSpPr>
        <p:sp>
          <p:nvSpPr>
            <p:cNvPr id="26" name="矩形 25"/>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7" name="矩形 26"/>
            <p:cNvSpPr>
              <a:spLocks noChangeAspect="1"/>
            </p:cNvSpPr>
            <p:nvPr/>
          </p:nvSpPr>
          <p:spPr bwMode="auto">
            <a:xfrm>
              <a:off x="6635890"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8" name="矩形 27"/>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grpSp>
      <p:sp>
        <p:nvSpPr>
          <p:cNvPr id="45" name="矩形 44"/>
          <p:cNvSpPr/>
          <p:nvPr/>
        </p:nvSpPr>
        <p:spPr>
          <a:xfrm>
            <a:off x="4374295" y="3795214"/>
            <a:ext cx="2193229" cy="1015663"/>
          </a:xfrm>
          <a:prstGeom prst="rect">
            <a:avLst/>
          </a:prstGeom>
        </p:spPr>
        <p:txBody>
          <a:bodyPr wrap="none">
            <a:spAutoFit/>
          </a:bodyPr>
          <a:lstStyle/>
          <a:p>
            <a:r>
              <a:rPr lang="en-US" altLang="zh-CN" sz="6000" b="1" dirty="0">
                <a:solidFill>
                  <a:srgbClr val="FF0000"/>
                </a:solidFill>
              </a:rPr>
              <a:t>5 min</a:t>
            </a:r>
            <a:endParaRPr lang="zh-CN" altLang="en-US" sz="6000" b="1" dirty="0">
              <a:solidFill>
                <a:srgbClr val="FF0000"/>
              </a:solidFill>
            </a:endParaRPr>
          </a:p>
        </p:txBody>
      </p:sp>
    </p:spTree>
    <p:extLst>
      <p:ext uri="{BB962C8B-B14F-4D97-AF65-F5344CB8AC3E}">
        <p14:creationId xmlns:p14="http://schemas.microsoft.com/office/powerpoint/2010/main" val="303698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1000" fill="hold"/>
                                        <p:tgtEl>
                                          <p:spTgt spid="45"/>
                                        </p:tgtEl>
                                        <p:attrNameLst>
                                          <p:attrName>ppt_w</p:attrName>
                                        </p:attrNameLst>
                                      </p:cBhvr>
                                      <p:tavLst>
                                        <p:tav tm="0">
                                          <p:val>
                                            <p:fltVal val="0"/>
                                          </p:val>
                                        </p:tav>
                                        <p:tav tm="100000">
                                          <p:val>
                                            <p:strVal val="#ppt_w"/>
                                          </p:val>
                                        </p:tav>
                                      </p:tavLst>
                                    </p:anim>
                                    <p:anim calcmode="lin" valueType="num">
                                      <p:cBhvr>
                                        <p:cTn id="38" dur="1000" fill="hold"/>
                                        <p:tgtEl>
                                          <p:spTgt spid="45"/>
                                        </p:tgtEl>
                                        <p:attrNameLst>
                                          <p:attrName>ppt_h</p:attrName>
                                        </p:attrNameLst>
                                      </p:cBhvr>
                                      <p:tavLst>
                                        <p:tav tm="0">
                                          <p:val>
                                            <p:fltVal val="0"/>
                                          </p:val>
                                        </p:tav>
                                        <p:tav tm="100000">
                                          <p:val>
                                            <p:strVal val="#ppt_h"/>
                                          </p:val>
                                        </p:tav>
                                      </p:tavLst>
                                    </p:anim>
                                    <p:anim calcmode="lin" valueType="num">
                                      <p:cBhvr>
                                        <p:cTn id="39" dur="1000" fill="hold"/>
                                        <p:tgtEl>
                                          <p:spTgt spid="45"/>
                                        </p:tgtEl>
                                        <p:attrNameLst>
                                          <p:attrName>style.rotation</p:attrName>
                                        </p:attrNameLst>
                                      </p:cBhvr>
                                      <p:tavLst>
                                        <p:tav tm="0">
                                          <p:val>
                                            <p:fltVal val="90"/>
                                          </p:val>
                                        </p:tav>
                                        <p:tav tm="100000">
                                          <p:val>
                                            <p:fltVal val="0"/>
                                          </p:val>
                                        </p:tav>
                                      </p:tavLst>
                                    </p:anim>
                                    <p:animEffect transition="in" filter="fade">
                                      <p:cBhvr>
                                        <p:cTn id="4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8" grpId="0" animBg="1"/>
      <p:bldP spid="20" grpId="0" animBg="1"/>
      <p:bldP spid="21" grpId="0" animBg="1"/>
      <p:bldP spid="22"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Rules</a:t>
            </a:r>
            <a:endParaRPr lang="zh-CN" altLang="zh-CN" dirty="0">
              <a:latin typeface="Cambria" panose="02040503050406030204" pitchFamily="18" charset="0"/>
            </a:endParaRPr>
          </a:p>
        </p:txBody>
      </p:sp>
      <p:sp>
        <p:nvSpPr>
          <p:cNvPr id="8" name="矩形 7"/>
          <p:cNvSpPr/>
          <p:nvPr/>
        </p:nvSpPr>
        <p:spPr>
          <a:xfrm>
            <a:off x="416822" y="1371600"/>
            <a:ext cx="8157955" cy="4893647"/>
          </a:xfrm>
          <a:prstGeom prst="rect">
            <a:avLst/>
          </a:prstGeom>
        </p:spPr>
        <p:txBody>
          <a:bodyPr wrap="square">
            <a:spAutoFit/>
          </a:bodyPr>
          <a:lstStyle/>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a:solidFill>
                  <a:srgbClr val="132584"/>
                </a:solidFill>
                <a:latin typeface="Cambria" panose="02040503050406030204" pitchFamily="18" charset="0"/>
              </a:rPr>
              <a:t>25mins per Section</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a:solidFill>
                  <a:srgbClr val="132584"/>
                </a:solidFill>
                <a:latin typeface="Cambria" panose="02040503050406030204" pitchFamily="18" charset="0"/>
              </a:rPr>
              <a:t>5mins break after a Section</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a:solidFill>
                  <a:srgbClr val="132584"/>
                </a:solidFill>
                <a:latin typeface="Cambria" panose="02040503050406030204" pitchFamily="18" charset="0"/>
              </a:rPr>
              <a:t>10:10-10:35</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a:solidFill>
                  <a:srgbClr val="132584"/>
                </a:solidFill>
                <a:latin typeface="Cambria" panose="02040503050406030204" pitchFamily="18" charset="0"/>
              </a:rPr>
              <a:t>10:40-11:05</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a:solidFill>
                  <a:srgbClr val="132584"/>
                </a:solidFill>
                <a:latin typeface="Cambria" panose="02040503050406030204" pitchFamily="18" charset="0"/>
              </a:rPr>
              <a:t>11:10-11:35</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a:p>
            <a:pPr marL="342900" indent="-342900">
              <a:buFont typeface="Arial" panose="020B0604020202020204" pitchFamily="34" charset="0"/>
              <a:buChar char="•"/>
            </a:pPr>
            <a:r>
              <a:rPr lang="en-US" altLang="zh-CN" dirty="0">
                <a:solidFill>
                  <a:srgbClr val="132584"/>
                </a:solidFill>
                <a:latin typeface="Cambria" panose="02040503050406030204" pitchFamily="18" charset="0"/>
              </a:rPr>
              <a:t>11:40-12:00</a:t>
            </a:r>
          </a:p>
          <a:p>
            <a:pPr marL="342900" indent="-342900">
              <a:buFont typeface="Arial" panose="020B0604020202020204" pitchFamily="34" charset="0"/>
              <a:buChar char="•"/>
            </a:pPr>
            <a:endParaRPr lang="en-US" altLang="zh-CN" dirty="0">
              <a:solidFill>
                <a:srgbClr val="132584"/>
              </a:solidFill>
              <a:latin typeface="Cambria" panose="02040503050406030204" pitchFamily="18" charset="0"/>
            </a:endParaRPr>
          </a:p>
        </p:txBody>
      </p:sp>
    </p:spTree>
    <p:extLst>
      <p:ext uri="{BB962C8B-B14F-4D97-AF65-F5344CB8AC3E}">
        <p14:creationId xmlns:p14="http://schemas.microsoft.com/office/powerpoint/2010/main" val="3477432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6"/>
          <p:cNvSpPr>
            <a:spLocks noGrp="1" noChangeArrowheads="1"/>
          </p:cNvSpPr>
          <p:nvPr>
            <p:ph type="title"/>
          </p:nvPr>
        </p:nvSpPr>
        <p:spPr>
          <a:xfrm>
            <a:off x="1905000" y="149369"/>
            <a:ext cx="6705600" cy="838200"/>
          </a:xfrm>
        </p:spPr>
        <p:txBody>
          <a:bodyPr/>
          <a:lstStyle/>
          <a:p>
            <a:pPr eaLnBrk="1" hangingPunct="1"/>
            <a:r>
              <a:rPr lang="en-US" altLang="zh-CN" sz="4000" dirty="0">
                <a:latin typeface="Cambria" panose="02040503050406030204" pitchFamily="18" charset="0"/>
              </a:rPr>
              <a:t>How many “</a:t>
            </a:r>
            <a:r>
              <a:rPr lang="en-US" altLang="zh-CN" sz="4000" dirty="0">
                <a:solidFill>
                  <a:srgbClr val="FF0000"/>
                </a:solidFill>
                <a:latin typeface="Cambria" panose="02040503050406030204" pitchFamily="18" charset="0"/>
              </a:rPr>
              <a:t>Yes</a:t>
            </a:r>
            <a:r>
              <a:rPr lang="en-US" altLang="zh-CN" sz="4000" dirty="0">
                <a:latin typeface="Cambria" panose="02040503050406030204" pitchFamily="18" charset="0"/>
              </a:rPr>
              <a:t>” you got?</a:t>
            </a:r>
          </a:p>
        </p:txBody>
      </p:sp>
      <p:sp>
        <p:nvSpPr>
          <p:cNvPr id="4" name="矩形 3"/>
          <p:cNvSpPr/>
          <p:nvPr/>
        </p:nvSpPr>
        <p:spPr>
          <a:xfrm>
            <a:off x="228600" y="1234619"/>
            <a:ext cx="8686800" cy="4708981"/>
          </a:xfrm>
          <a:prstGeom prst="rect">
            <a:avLst/>
          </a:prstGeom>
        </p:spPr>
        <p:txBody>
          <a:bodyPr wrap="square">
            <a:spAutoFit/>
          </a:bodyPr>
          <a:lstStyle/>
          <a:p>
            <a:pPr marL="342900" indent="-342900">
              <a:buAutoNum type="arabicPeriod"/>
            </a:pPr>
            <a:r>
              <a:rPr lang="en-US" altLang="zh-CN" sz="2000" dirty="0">
                <a:latin typeface="Cambria" panose="02040503050406030204" pitchFamily="18" charset="0"/>
              </a:rPr>
              <a:t>Do you have a test case that represents a valid scalene triangle? (Note that test cases such as 1, 2, 3 and 2, 5, 10 do not warrant a yes answer because a triangle having these dimensions is not valid.) </a:t>
            </a:r>
          </a:p>
          <a:p>
            <a:pPr marL="342900" indent="-342900">
              <a:buAutoNum type="arabicPeriod"/>
            </a:pPr>
            <a:r>
              <a:rPr lang="en-US" altLang="zh-CN" sz="2000" dirty="0">
                <a:latin typeface="Cambria" panose="02040503050406030204" pitchFamily="18" charset="0"/>
              </a:rPr>
              <a:t>Do you have a test case that represents a valid equilateral triangle? </a:t>
            </a:r>
          </a:p>
          <a:p>
            <a:pPr marL="342900" indent="-342900">
              <a:buAutoNum type="arabicPeriod"/>
            </a:pPr>
            <a:r>
              <a:rPr lang="en-US" altLang="zh-CN" sz="2000" dirty="0">
                <a:latin typeface="Cambria" panose="02040503050406030204" pitchFamily="18" charset="0"/>
              </a:rPr>
              <a:t>Do you have a test case that represents a valid isosceles triangle? (Note that a test case representing 2, 2, 4 would not count because it is not a valid triangle.) </a:t>
            </a:r>
          </a:p>
          <a:p>
            <a:pPr marL="342900" indent="-342900">
              <a:buAutoNum type="arabicPeriod"/>
            </a:pPr>
            <a:r>
              <a:rPr lang="en-US" altLang="zh-CN" sz="2000" dirty="0">
                <a:latin typeface="Cambria" panose="02040503050406030204" pitchFamily="18" charset="0"/>
              </a:rPr>
              <a:t>Do you have at least three test cases that represent valid isosceles triangles such that you have tried all three permutations of two equal sides (such as, 3, 3, 4; 3, 4, 3; and 4, 3, 3)? </a:t>
            </a:r>
          </a:p>
          <a:p>
            <a:pPr marL="342900" indent="-342900">
              <a:buAutoNum type="arabicPeriod"/>
            </a:pPr>
            <a:r>
              <a:rPr lang="en-US" altLang="zh-CN" sz="2000" dirty="0">
                <a:latin typeface="Cambria" panose="02040503050406030204" pitchFamily="18" charset="0"/>
              </a:rPr>
              <a:t>Do you have a test case in which one side has a zero value? </a:t>
            </a:r>
          </a:p>
          <a:p>
            <a:pPr marL="342900" indent="-342900">
              <a:buAutoNum type="arabicPeriod"/>
            </a:pPr>
            <a:r>
              <a:rPr lang="en-US" altLang="zh-CN" sz="2000" dirty="0">
                <a:latin typeface="Cambria" panose="02040503050406030204" pitchFamily="18" charset="0"/>
              </a:rPr>
              <a:t>Do you have a test case in which one side has a negative value? </a:t>
            </a:r>
          </a:p>
          <a:p>
            <a:pPr marL="342900" indent="-342900">
              <a:buAutoNum type="arabicPeriod"/>
            </a:pPr>
            <a:r>
              <a:rPr lang="en-US" altLang="zh-CN" sz="2000" dirty="0">
                <a:latin typeface="Cambria" panose="02040503050406030204" pitchFamily="18" charset="0"/>
              </a:rPr>
              <a:t>Do you have a test case with three integers greater than zero such that the sum of two of the numbers is equal to the third? (That is, if the program said that 1, 2, 3 represents a scalene triangle, it would contain a bug.) </a:t>
            </a:r>
          </a:p>
        </p:txBody>
      </p:sp>
      <p:grpSp>
        <p:nvGrpSpPr>
          <p:cNvPr id="13" name="组合 12"/>
          <p:cNvGrpSpPr/>
          <p:nvPr/>
        </p:nvGrpSpPr>
        <p:grpSpPr>
          <a:xfrm>
            <a:off x="3265647" y="2150772"/>
            <a:ext cx="2583579" cy="402291"/>
            <a:chOff x="5545011" y="1645444"/>
            <a:chExt cx="2583579" cy="402291"/>
          </a:xfrm>
        </p:grpSpPr>
        <p:sp>
          <p:nvSpPr>
            <p:cNvPr id="14" name="矩形 13"/>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2</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15" name="矩形 14"/>
            <p:cNvSpPr>
              <a:spLocks noChangeAspect="1"/>
            </p:cNvSpPr>
            <p:nvPr/>
          </p:nvSpPr>
          <p:spPr bwMode="auto">
            <a:xfrm>
              <a:off x="6635890"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3</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16" name="矩形 15"/>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4</a:t>
              </a:r>
              <a:endParaRPr lang="zh-CN" altLang="en-US" sz="2000" dirty="0">
                <a:solidFill>
                  <a:schemeClr val="tx1"/>
                </a:solidFill>
                <a:latin typeface="Arial" panose="020B0604020202020204" pitchFamily="34" charset="0"/>
                <a:ea typeface="黑体" panose="02010609060101010101" pitchFamily="49" charset="-122"/>
              </a:endParaRPr>
            </a:p>
          </p:txBody>
        </p:sp>
      </p:grpSp>
      <p:grpSp>
        <p:nvGrpSpPr>
          <p:cNvPr id="21" name="组合 20"/>
          <p:cNvGrpSpPr/>
          <p:nvPr/>
        </p:nvGrpSpPr>
        <p:grpSpPr>
          <a:xfrm>
            <a:off x="3265647" y="4648200"/>
            <a:ext cx="2583579" cy="402291"/>
            <a:chOff x="5545011" y="1645444"/>
            <a:chExt cx="2583579" cy="402291"/>
          </a:xfrm>
        </p:grpSpPr>
        <p:sp>
          <p:nvSpPr>
            <p:cNvPr id="22" name="矩形 21"/>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3" name="矩形 22"/>
            <p:cNvSpPr>
              <a:spLocks noChangeAspect="1"/>
            </p:cNvSpPr>
            <p:nvPr/>
          </p:nvSpPr>
          <p:spPr bwMode="auto">
            <a:xfrm>
              <a:off x="6635890"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0</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4" name="矩形 23"/>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grpSp>
      <p:grpSp>
        <p:nvGrpSpPr>
          <p:cNvPr id="25" name="组合 24"/>
          <p:cNvGrpSpPr/>
          <p:nvPr/>
        </p:nvGrpSpPr>
        <p:grpSpPr>
          <a:xfrm>
            <a:off x="3251084" y="5850176"/>
            <a:ext cx="2583579" cy="402291"/>
            <a:chOff x="5545011" y="1645444"/>
            <a:chExt cx="2583579" cy="402291"/>
          </a:xfrm>
        </p:grpSpPr>
        <p:sp>
          <p:nvSpPr>
            <p:cNvPr id="26" name="矩形 25"/>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7" name="矩形 26"/>
            <p:cNvSpPr>
              <a:spLocks noChangeAspect="1"/>
            </p:cNvSpPr>
            <p:nvPr/>
          </p:nvSpPr>
          <p:spPr bwMode="auto">
            <a:xfrm>
              <a:off x="6635890"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2</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8" name="矩形 27"/>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3</a:t>
              </a:r>
              <a:endParaRPr lang="zh-CN" altLang="en-US" sz="2000" dirty="0">
                <a:solidFill>
                  <a:schemeClr val="tx1"/>
                </a:solidFill>
                <a:latin typeface="Arial" panose="020B0604020202020204" pitchFamily="34" charset="0"/>
                <a:ea typeface="黑体" panose="02010609060101010101" pitchFamily="49" charset="-122"/>
              </a:endParaRPr>
            </a:p>
          </p:txBody>
        </p:sp>
      </p:grpSp>
      <p:grpSp>
        <p:nvGrpSpPr>
          <p:cNvPr id="29" name="组合 28"/>
          <p:cNvGrpSpPr/>
          <p:nvPr/>
        </p:nvGrpSpPr>
        <p:grpSpPr>
          <a:xfrm>
            <a:off x="3251084" y="2550614"/>
            <a:ext cx="2583579" cy="402291"/>
            <a:chOff x="5545011" y="1645444"/>
            <a:chExt cx="2583579" cy="402291"/>
          </a:xfrm>
        </p:grpSpPr>
        <p:sp>
          <p:nvSpPr>
            <p:cNvPr id="30" name="矩形 29"/>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3</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31" name="矩形 30"/>
            <p:cNvSpPr>
              <a:spLocks noChangeAspect="1"/>
            </p:cNvSpPr>
            <p:nvPr/>
          </p:nvSpPr>
          <p:spPr bwMode="auto">
            <a:xfrm>
              <a:off x="6635890"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3</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32" name="矩形 31"/>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3</a:t>
              </a:r>
              <a:endParaRPr lang="zh-CN" altLang="en-US" sz="2000" dirty="0">
                <a:solidFill>
                  <a:schemeClr val="tx1"/>
                </a:solidFill>
                <a:latin typeface="Arial" panose="020B0604020202020204" pitchFamily="34" charset="0"/>
                <a:ea typeface="黑体" panose="02010609060101010101" pitchFamily="49" charset="-122"/>
              </a:endParaRPr>
            </a:p>
          </p:txBody>
        </p:sp>
      </p:grpSp>
      <p:grpSp>
        <p:nvGrpSpPr>
          <p:cNvPr id="20" name="组合 19"/>
          <p:cNvGrpSpPr/>
          <p:nvPr/>
        </p:nvGrpSpPr>
        <p:grpSpPr>
          <a:xfrm>
            <a:off x="3251084" y="4875159"/>
            <a:ext cx="2583579" cy="402291"/>
            <a:chOff x="5545011" y="1645444"/>
            <a:chExt cx="2583579" cy="402291"/>
          </a:xfrm>
        </p:grpSpPr>
        <p:sp>
          <p:nvSpPr>
            <p:cNvPr id="33" name="矩形 32"/>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34" name="矩形 33"/>
            <p:cNvSpPr>
              <a:spLocks noChangeAspect="1"/>
            </p:cNvSpPr>
            <p:nvPr/>
          </p:nvSpPr>
          <p:spPr bwMode="auto">
            <a:xfrm>
              <a:off x="6635889" y="1645444"/>
              <a:ext cx="458637"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35" name="矩形 34"/>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grpSp>
    </p:spTree>
    <p:extLst>
      <p:ext uri="{BB962C8B-B14F-4D97-AF65-F5344CB8AC3E}">
        <p14:creationId xmlns:p14="http://schemas.microsoft.com/office/powerpoint/2010/main" val="5679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500"/>
                                        <p:tgtEl>
                                          <p:spTgt spid="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2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6" end="6"/>
                                            </p:txEl>
                                          </p:spTgt>
                                        </p:tgtEl>
                                        <p:attrNameLst>
                                          <p:attrName>style.visibility</p:attrName>
                                        </p:attrNameLst>
                                      </p:cBhvr>
                                      <p:to>
                                        <p:strVal val="visible"/>
                                      </p:to>
                                    </p:set>
                                    <p:animEffect transition="in" filter="fade">
                                      <p:cBhvr>
                                        <p:cTn id="69" dur="500"/>
                                        <p:tgtEl>
                                          <p:spTgt spid="4">
                                            <p:txEl>
                                              <p:pRg st="6" end="6"/>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4800" y="1310819"/>
            <a:ext cx="8686800" cy="3785652"/>
          </a:xfrm>
          <a:prstGeom prst="rect">
            <a:avLst/>
          </a:prstGeom>
        </p:spPr>
        <p:txBody>
          <a:bodyPr wrap="square">
            <a:spAutoFit/>
          </a:bodyPr>
          <a:lstStyle/>
          <a:p>
            <a:pPr marL="342900" indent="-342900">
              <a:buFont typeface="+mj-lt"/>
              <a:buAutoNum type="arabicPeriod" startAt="8"/>
            </a:pPr>
            <a:r>
              <a:rPr lang="en-US" altLang="zh-CN" sz="2000" dirty="0">
                <a:latin typeface="Cambria" panose="02040503050406030204" pitchFamily="18" charset="0"/>
              </a:rPr>
              <a:t>Do you have at least three test cases in category 7 such that you have tried all three permutations where the length of one side is equal to the sum of the lengths of the other two sides (e.g., 1, 2, 3; 1, 3, 2; and 3, 1, 2)? </a:t>
            </a:r>
            <a:endParaRPr lang="en-US" altLang="zh-CN" sz="2000" dirty="0"/>
          </a:p>
          <a:p>
            <a:pPr marL="342900" indent="-342900">
              <a:buFont typeface="+mj-lt"/>
              <a:buAutoNum type="arabicPeriod" startAt="8"/>
            </a:pPr>
            <a:r>
              <a:rPr lang="en-US" altLang="zh-CN" sz="2000" dirty="0">
                <a:latin typeface="Cambria" panose="02040503050406030204" pitchFamily="18" charset="0"/>
              </a:rPr>
              <a:t>Do you have a test case with three integers greater than zero such that the sum of two of the numbers is less than the third (such as 1, 2, 4 or 12, 15, 30)? </a:t>
            </a:r>
          </a:p>
          <a:p>
            <a:pPr marL="342900" indent="-342900">
              <a:buAutoNum type="arabicPeriod" startAt="8"/>
            </a:pPr>
            <a:r>
              <a:rPr lang="en-US" altLang="zh-CN" sz="2000" dirty="0">
                <a:latin typeface="Cambria" panose="02040503050406030204" pitchFamily="18" charset="0"/>
              </a:rPr>
              <a:t>Do you have at least three test cases in category 9 such that you have tried all three permutations (e.g., 1, 2, 4; 1, 4, 2; and 4, 1, 2)? </a:t>
            </a:r>
          </a:p>
          <a:p>
            <a:pPr marL="342900" indent="-342900">
              <a:buAutoNum type="arabicPeriod" startAt="8"/>
            </a:pPr>
            <a:r>
              <a:rPr lang="en-US" altLang="zh-CN" sz="2000" dirty="0">
                <a:latin typeface="Cambria" panose="02040503050406030204" pitchFamily="18" charset="0"/>
              </a:rPr>
              <a:t>Do you have a test case in which all sides are zero (0, 0, 0)? </a:t>
            </a:r>
          </a:p>
          <a:p>
            <a:pPr marL="342900" indent="-342900">
              <a:buAutoNum type="arabicPeriod" startAt="8"/>
            </a:pPr>
            <a:r>
              <a:rPr lang="en-US" altLang="zh-CN" sz="2000" dirty="0">
                <a:latin typeface="Cambria" panose="02040503050406030204" pitchFamily="18" charset="0"/>
              </a:rPr>
              <a:t>Do you have at least one test case specifying non-integer values (such as 2.5, 3.5, 5.5)? </a:t>
            </a:r>
          </a:p>
          <a:p>
            <a:pPr marL="342900" indent="-342900">
              <a:buAutoNum type="arabicPeriod" startAt="8"/>
            </a:pPr>
            <a:r>
              <a:rPr lang="en-US" altLang="zh-CN" sz="2000" dirty="0">
                <a:latin typeface="Cambria" panose="02040503050406030204" pitchFamily="18" charset="0"/>
              </a:rPr>
              <a:t>Do you have at least one test case specifying the wrong number of values? </a:t>
            </a:r>
          </a:p>
        </p:txBody>
      </p:sp>
      <p:sp>
        <p:nvSpPr>
          <p:cNvPr id="5" name="矩形 4"/>
          <p:cNvSpPr/>
          <p:nvPr/>
        </p:nvSpPr>
        <p:spPr>
          <a:xfrm>
            <a:off x="1447800" y="5493603"/>
            <a:ext cx="7543800" cy="461665"/>
          </a:xfrm>
          <a:prstGeom prst="rect">
            <a:avLst/>
          </a:prstGeom>
        </p:spPr>
        <p:txBody>
          <a:bodyPr wrap="square">
            <a:spAutoFit/>
          </a:bodyPr>
          <a:lstStyle/>
          <a:p>
            <a:pPr marL="342900" indent="-342900">
              <a:buFont typeface="Wingdings" panose="05000000000000000000" pitchFamily="2" charset="2"/>
              <a:buChar char="n"/>
            </a:pPr>
            <a:r>
              <a:rPr lang="en-US" altLang="zh-CN" dirty="0">
                <a:solidFill>
                  <a:srgbClr val="132584"/>
                </a:solidFill>
                <a:latin typeface="Cambria" panose="02040503050406030204" pitchFamily="18" charset="0"/>
              </a:rPr>
              <a:t>How many </a:t>
            </a:r>
            <a:r>
              <a:rPr lang="en-US" altLang="zh-CN" dirty="0">
                <a:solidFill>
                  <a:srgbClr val="FF0000"/>
                </a:solidFill>
                <a:latin typeface="Cambria" panose="02040503050406030204" pitchFamily="18" charset="0"/>
              </a:rPr>
              <a:t>“Yes” </a:t>
            </a:r>
            <a:r>
              <a:rPr lang="en-US" altLang="zh-CN" dirty="0">
                <a:solidFill>
                  <a:srgbClr val="132584"/>
                </a:solidFill>
                <a:latin typeface="Cambria" panose="02040503050406030204" pitchFamily="18" charset="0"/>
              </a:rPr>
              <a:t>you got?</a:t>
            </a:r>
          </a:p>
        </p:txBody>
      </p:sp>
      <p:grpSp>
        <p:nvGrpSpPr>
          <p:cNvPr id="6" name="组合 5"/>
          <p:cNvGrpSpPr/>
          <p:nvPr/>
        </p:nvGrpSpPr>
        <p:grpSpPr>
          <a:xfrm>
            <a:off x="3657600" y="4114800"/>
            <a:ext cx="2583579" cy="402291"/>
            <a:chOff x="5545011" y="1645444"/>
            <a:chExt cx="2583579" cy="402291"/>
          </a:xfrm>
        </p:grpSpPr>
        <p:sp>
          <p:nvSpPr>
            <p:cNvPr id="7" name="矩形 6"/>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0</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8" name="矩形 7"/>
            <p:cNvSpPr>
              <a:spLocks noChangeAspect="1"/>
            </p:cNvSpPr>
            <p:nvPr/>
          </p:nvSpPr>
          <p:spPr bwMode="auto">
            <a:xfrm>
              <a:off x="6635890"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0</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9" name="矩形 8"/>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0</a:t>
              </a:r>
              <a:endParaRPr lang="zh-CN" altLang="en-US" sz="2000" dirty="0">
                <a:solidFill>
                  <a:schemeClr val="tx1"/>
                </a:solidFill>
                <a:latin typeface="Arial" panose="020B0604020202020204" pitchFamily="34" charset="0"/>
                <a:ea typeface="黑体" panose="02010609060101010101" pitchFamily="49" charset="-122"/>
              </a:endParaRPr>
            </a:p>
          </p:txBody>
        </p:sp>
      </p:grpSp>
      <p:grpSp>
        <p:nvGrpSpPr>
          <p:cNvPr id="10" name="组合 9"/>
          <p:cNvGrpSpPr/>
          <p:nvPr/>
        </p:nvGrpSpPr>
        <p:grpSpPr>
          <a:xfrm>
            <a:off x="3643037" y="4405301"/>
            <a:ext cx="2583579" cy="402291"/>
            <a:chOff x="5545011" y="1645444"/>
            <a:chExt cx="2583579" cy="402291"/>
          </a:xfrm>
        </p:grpSpPr>
        <p:sp>
          <p:nvSpPr>
            <p:cNvPr id="11" name="矩形 10"/>
            <p:cNvSpPr>
              <a:spLocks/>
            </p:cNvSpPr>
            <p:nvPr/>
          </p:nvSpPr>
          <p:spPr bwMode="auto">
            <a:xfrm>
              <a:off x="5545011" y="1691610"/>
              <a:ext cx="514452" cy="30995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1400" dirty="0">
                  <a:solidFill>
                    <a:schemeClr val="tx1"/>
                  </a:solidFill>
                  <a:latin typeface="Arial" panose="020B0604020202020204" pitchFamily="34" charset="0"/>
                  <a:ea typeface="黑体" panose="02010609060101010101" pitchFamily="49" charset="-122"/>
                </a:rPr>
                <a:t>0.5</a:t>
              </a:r>
              <a:endParaRPr lang="zh-CN" altLang="en-US" sz="1400" dirty="0">
                <a:solidFill>
                  <a:schemeClr val="tx1"/>
                </a:solidFill>
                <a:latin typeface="Arial" panose="020B0604020202020204" pitchFamily="34" charset="0"/>
                <a:ea typeface="黑体" panose="02010609060101010101" pitchFamily="49" charset="-122"/>
              </a:endParaRPr>
            </a:p>
          </p:txBody>
        </p:sp>
        <p:sp>
          <p:nvSpPr>
            <p:cNvPr id="12" name="矩形 11"/>
            <p:cNvSpPr>
              <a:spLocks noChangeAspect="1"/>
            </p:cNvSpPr>
            <p:nvPr/>
          </p:nvSpPr>
          <p:spPr bwMode="auto">
            <a:xfrm>
              <a:off x="6635889" y="1676222"/>
              <a:ext cx="543579" cy="3407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1600" dirty="0">
                  <a:solidFill>
                    <a:schemeClr val="tx1"/>
                  </a:solidFill>
                  <a:latin typeface="Arial" panose="020B0604020202020204" pitchFamily="34" charset="0"/>
                  <a:ea typeface="黑体" panose="02010609060101010101" pitchFamily="49" charset="-122"/>
                </a:rPr>
                <a:t>0.2</a:t>
              </a:r>
              <a:endParaRPr lang="zh-CN" altLang="en-US" sz="1600" dirty="0">
                <a:solidFill>
                  <a:schemeClr val="tx1"/>
                </a:solidFill>
                <a:latin typeface="Arial" panose="020B0604020202020204" pitchFamily="34" charset="0"/>
                <a:ea typeface="黑体" panose="02010609060101010101" pitchFamily="49" charset="-122"/>
              </a:endParaRPr>
            </a:p>
          </p:txBody>
        </p:sp>
        <p:sp>
          <p:nvSpPr>
            <p:cNvPr id="13" name="矩形 12"/>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grpSp>
      <p:grpSp>
        <p:nvGrpSpPr>
          <p:cNvPr id="14" name="组合 13"/>
          <p:cNvGrpSpPr/>
          <p:nvPr/>
        </p:nvGrpSpPr>
        <p:grpSpPr>
          <a:xfrm>
            <a:off x="3713914" y="5247780"/>
            <a:ext cx="2583579" cy="402291"/>
            <a:chOff x="5545011" y="1645444"/>
            <a:chExt cx="2583579" cy="402291"/>
          </a:xfrm>
        </p:grpSpPr>
        <p:sp>
          <p:nvSpPr>
            <p:cNvPr id="15" name="矩形 14"/>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 </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16" name="矩形 15"/>
            <p:cNvSpPr>
              <a:spLocks noChangeAspect="1"/>
            </p:cNvSpPr>
            <p:nvPr/>
          </p:nvSpPr>
          <p:spPr bwMode="auto">
            <a:xfrm>
              <a:off x="6635890"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0</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17" name="矩形 16"/>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1</a:t>
              </a:r>
              <a:endParaRPr lang="zh-CN" altLang="en-US" sz="2000" dirty="0">
                <a:solidFill>
                  <a:schemeClr val="tx1"/>
                </a:solidFill>
                <a:latin typeface="Arial" panose="020B0604020202020204" pitchFamily="34" charset="0"/>
                <a:ea typeface="黑体" panose="02010609060101010101" pitchFamily="49" charset="-122"/>
              </a:endParaRPr>
            </a:p>
          </p:txBody>
        </p:sp>
      </p:grpSp>
      <p:grpSp>
        <p:nvGrpSpPr>
          <p:cNvPr id="18" name="组合 17"/>
          <p:cNvGrpSpPr/>
          <p:nvPr/>
        </p:nvGrpSpPr>
        <p:grpSpPr>
          <a:xfrm>
            <a:off x="3657600" y="4788518"/>
            <a:ext cx="2583579" cy="402291"/>
            <a:chOff x="5545011" y="1645444"/>
            <a:chExt cx="2583579" cy="402291"/>
          </a:xfrm>
        </p:grpSpPr>
        <p:sp>
          <p:nvSpPr>
            <p:cNvPr id="19" name="矩形 18"/>
            <p:cNvSpPr>
              <a:spLocks noChangeAspect="1"/>
            </p:cNvSpPr>
            <p:nvPr/>
          </p:nvSpPr>
          <p:spPr bwMode="auto">
            <a:xfrm>
              <a:off x="5545011"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0" name="矩形 19"/>
            <p:cNvSpPr>
              <a:spLocks noChangeAspect="1"/>
            </p:cNvSpPr>
            <p:nvPr/>
          </p:nvSpPr>
          <p:spPr bwMode="auto">
            <a:xfrm>
              <a:off x="6635890"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a:t>
              </a:r>
              <a:endParaRPr lang="zh-CN" altLang="en-US" sz="2000" dirty="0">
                <a:solidFill>
                  <a:schemeClr val="tx1"/>
                </a:solidFill>
                <a:latin typeface="Arial" panose="020B0604020202020204" pitchFamily="34" charset="0"/>
                <a:ea typeface="黑体" panose="02010609060101010101" pitchFamily="49" charset="-122"/>
              </a:endParaRPr>
            </a:p>
          </p:txBody>
        </p:sp>
        <p:sp>
          <p:nvSpPr>
            <p:cNvPr id="21" name="矩形 20"/>
            <p:cNvSpPr>
              <a:spLocks noChangeAspect="1"/>
            </p:cNvSpPr>
            <p:nvPr/>
          </p:nvSpPr>
          <p:spPr bwMode="auto">
            <a:xfrm>
              <a:off x="7755894" y="1645444"/>
              <a:ext cx="372696" cy="4022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a:t>
              </a:r>
              <a:endParaRPr lang="zh-CN" altLang="en-US" sz="2000" dirty="0">
                <a:solidFill>
                  <a:schemeClr val="tx1"/>
                </a:solidFill>
                <a:latin typeface="Arial" panose="020B0604020202020204" pitchFamily="34" charset="0"/>
                <a:ea typeface="黑体" panose="02010609060101010101" pitchFamily="49" charset="-122"/>
              </a:endParaRPr>
            </a:p>
          </p:txBody>
        </p:sp>
      </p:grpSp>
      <p:sp>
        <p:nvSpPr>
          <p:cNvPr id="2" name="标题 1"/>
          <p:cNvSpPr>
            <a:spLocks noGrp="1"/>
          </p:cNvSpPr>
          <p:nvPr>
            <p:ph type="title"/>
          </p:nvPr>
        </p:nvSpPr>
        <p:spPr/>
        <p:txBody>
          <a:bodyPr/>
          <a:lstStyle/>
          <a:p>
            <a:endParaRPr lang="zh-CN" altLang="en-US"/>
          </a:p>
        </p:txBody>
      </p:sp>
      <p:sp>
        <p:nvSpPr>
          <p:cNvPr id="22" name="Rectangle 16"/>
          <p:cNvSpPr txBox="1">
            <a:spLocks noChangeArrowheads="1"/>
          </p:cNvSpPr>
          <p:nvPr/>
        </p:nvSpPr>
        <p:spPr bwMode="auto">
          <a:xfrm>
            <a:off x="1905000" y="149369"/>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a:latin typeface="Cambria" panose="02040503050406030204" pitchFamily="18" charset="0"/>
              </a:rPr>
              <a:t>How many “</a:t>
            </a:r>
            <a:r>
              <a:rPr lang="en-US" altLang="zh-CN" sz="4000">
                <a:solidFill>
                  <a:srgbClr val="FF0000"/>
                </a:solidFill>
                <a:latin typeface="Cambria" panose="02040503050406030204" pitchFamily="18" charset="0"/>
              </a:rPr>
              <a:t>Yes</a:t>
            </a:r>
            <a:r>
              <a:rPr lang="en-US" altLang="zh-CN" sz="4000">
                <a:latin typeface="Cambria" panose="02040503050406030204" pitchFamily="18" charset="0"/>
              </a:rPr>
              <a:t>” you got?</a:t>
            </a:r>
            <a:endParaRPr lang="en-US" altLang="zh-CN" sz="4000" dirty="0">
              <a:latin typeface="Cambria" panose="02040503050406030204" pitchFamily="18" charset="0"/>
            </a:endParaRPr>
          </a:p>
        </p:txBody>
      </p:sp>
    </p:spTree>
    <p:extLst>
      <p:ext uri="{BB962C8B-B14F-4D97-AF65-F5344CB8AC3E}">
        <p14:creationId xmlns:p14="http://schemas.microsoft.com/office/powerpoint/2010/main" val="26202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5" end="5"/>
                                            </p:txEl>
                                          </p:spTgt>
                                        </p:tgtEl>
                                        <p:attrNameLst>
                                          <p:attrName>style.visibility</p:attrName>
                                        </p:attrNameLst>
                                      </p:cBhvr>
                                      <p:to>
                                        <p:strVal val="visible"/>
                                      </p:to>
                                    </p:set>
                                    <p:animEffect transition="in" filter="fade">
                                      <p:cBhvr>
                                        <p:cTn id="57" dur="500"/>
                                        <p:tgtEl>
                                          <p:spTgt spid="4">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
                                            <p:txEl>
                                              <p:pRg st="0" end="0"/>
                                            </p:txEl>
                                          </p:spTgt>
                                        </p:tgtEl>
                                        <p:attrNameLst>
                                          <p:attrName>style.visibility</p:attrName>
                                        </p:attrNameLst>
                                      </p:cBhvr>
                                      <p:to>
                                        <p:strVal val="visible"/>
                                      </p:to>
                                    </p:set>
                                    <p:animEffect transition="in" filter="fade">
                                      <p:cBhvr>
                                        <p:cTn id="7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Why</a:t>
            </a:r>
            <a:endParaRPr lang="zh-CN" altLang="zh-CN" sz="4000" dirty="0">
              <a:latin typeface="Cambria" panose="02040503050406030204" pitchFamily="18"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61403">
            <a:off x="921525" y="1295400"/>
            <a:ext cx="3593589" cy="235739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3213">
            <a:off x="5334001" y="1327364"/>
            <a:ext cx="3200400" cy="2600777"/>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400" y="4336458"/>
            <a:ext cx="3077591" cy="2051727"/>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3957594"/>
            <a:ext cx="1691525" cy="2638159"/>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7521" y="1221782"/>
            <a:ext cx="3707144" cy="2054817"/>
          </a:xfrm>
          <a:prstGeom prst="rect">
            <a:avLst/>
          </a:prstGeom>
        </p:spPr>
      </p:pic>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4626" y="3717132"/>
            <a:ext cx="3752474" cy="22264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Why</a:t>
            </a:r>
            <a:endParaRPr lang="zh-CN" altLang="zh-CN" sz="4000" dirty="0">
              <a:latin typeface="Cambria" panose="020405030504060302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3111"/>
            <a:ext cx="1691525" cy="2638159"/>
          </a:xfrm>
          <a:prstGeom prst="rect">
            <a:avLst/>
          </a:prstGeom>
        </p:spPr>
      </p:pic>
      <p:sp>
        <p:nvSpPr>
          <p:cNvPr id="2" name="矩形 1"/>
          <p:cNvSpPr/>
          <p:nvPr/>
        </p:nvSpPr>
        <p:spPr>
          <a:xfrm>
            <a:off x="2057400" y="1219200"/>
            <a:ext cx="6858000" cy="3477875"/>
          </a:xfrm>
          <a:prstGeom prst="rect">
            <a:avLst/>
          </a:prstGeom>
        </p:spPr>
        <p:txBody>
          <a:bodyPr wrap="square">
            <a:spAutoFit/>
          </a:bodyPr>
          <a:lstStyle/>
          <a:p>
            <a:pPr algn="just"/>
            <a:r>
              <a:rPr lang="en-US" altLang="zh-CN" sz="2000" dirty="0">
                <a:solidFill>
                  <a:srgbClr val="133984"/>
                </a:solidFill>
              </a:rPr>
              <a:t>The Year 2000 problem, also known as the Y2K problem, the Millennium bug, Y2K bug, the Y2K glitch, or Y2K, refers to events related to the formatting and storage of calendar data for dates beginning in the year 2000. Problems were anticipated, and arose, because many programs represented four-digit years with only the final two digits – making the year 2000 indistinguishable from 1900 The assumption of a twentieth-century date in such programs could cause various errors, such as the incorrect display of dates and the inaccurate ordering of automated dated records or real-time events.</a:t>
            </a:r>
            <a:endParaRPr lang="zh-CN" altLang="en-US" sz="2000" dirty="0">
              <a:solidFill>
                <a:srgbClr val="133984"/>
              </a:solidFill>
            </a:endParaRPr>
          </a:p>
        </p:txBody>
      </p:sp>
      <p:sp>
        <p:nvSpPr>
          <p:cNvPr id="12" name="矩形 11"/>
          <p:cNvSpPr/>
          <p:nvPr/>
        </p:nvSpPr>
        <p:spPr>
          <a:xfrm>
            <a:off x="533400" y="5615139"/>
            <a:ext cx="4648200" cy="1077218"/>
          </a:xfrm>
          <a:prstGeom prst="rect">
            <a:avLst/>
          </a:prstGeom>
        </p:spPr>
        <p:txBody>
          <a:bodyPr wrap="square">
            <a:spAutoFit/>
          </a:bodyPr>
          <a:lstStyle/>
          <a:p>
            <a:pPr algn="just"/>
            <a:r>
              <a:rPr lang="en-US" altLang="zh-CN" sz="2000" dirty="0">
                <a:solidFill>
                  <a:srgbClr val="133984"/>
                </a:solidFill>
              </a:rPr>
              <a:t>1.</a:t>
            </a:r>
            <a:r>
              <a:rPr lang="zh-CN" altLang="en-US" sz="2000" dirty="0">
                <a:solidFill>
                  <a:srgbClr val="133984"/>
                </a:solidFill>
              </a:rPr>
              <a:t>昭和</a:t>
            </a:r>
            <a:r>
              <a:rPr lang="en-US" altLang="zh-CN" sz="2000" dirty="0">
                <a:solidFill>
                  <a:srgbClr val="133984"/>
                </a:solidFill>
              </a:rPr>
              <a:t>-</a:t>
            </a:r>
            <a:r>
              <a:rPr lang="zh-CN" altLang="en-US" sz="2000" dirty="0">
                <a:solidFill>
                  <a:srgbClr val="133984"/>
                </a:solidFill>
              </a:rPr>
              <a:t>平成</a:t>
            </a:r>
            <a:r>
              <a:rPr lang="en-US" altLang="zh-CN" sz="2000" dirty="0">
                <a:solidFill>
                  <a:srgbClr val="133984"/>
                </a:solidFill>
              </a:rPr>
              <a:t>-</a:t>
            </a:r>
            <a:r>
              <a:rPr lang="zh-CN" altLang="en-US" sz="2000" dirty="0">
                <a:solidFill>
                  <a:srgbClr val="133984"/>
                </a:solidFill>
              </a:rPr>
              <a:t>令和</a:t>
            </a:r>
            <a:endParaRPr lang="en-US" altLang="zh-CN" sz="2000" dirty="0">
              <a:solidFill>
                <a:srgbClr val="133984"/>
              </a:solidFill>
            </a:endParaRPr>
          </a:p>
          <a:p>
            <a:pPr algn="just"/>
            <a:r>
              <a:rPr lang="en-US" altLang="zh-CN" dirty="0">
                <a:solidFill>
                  <a:srgbClr val="133984"/>
                </a:solidFill>
              </a:rPr>
              <a:t>Japanese calendar era bug</a:t>
            </a:r>
          </a:p>
          <a:p>
            <a:pPr algn="just"/>
            <a:endParaRPr lang="zh-CN" altLang="en-US" sz="2000" dirty="0">
              <a:solidFill>
                <a:srgbClr val="133984"/>
              </a:solidFill>
            </a:endParaRPr>
          </a:p>
        </p:txBody>
      </p:sp>
      <p:sp>
        <p:nvSpPr>
          <p:cNvPr id="15" name="矩形 14"/>
          <p:cNvSpPr/>
          <p:nvPr/>
        </p:nvSpPr>
        <p:spPr>
          <a:xfrm>
            <a:off x="4800600" y="5623057"/>
            <a:ext cx="2743200" cy="400110"/>
          </a:xfrm>
          <a:prstGeom prst="rect">
            <a:avLst/>
          </a:prstGeom>
        </p:spPr>
        <p:txBody>
          <a:bodyPr wrap="square">
            <a:spAutoFit/>
          </a:bodyPr>
          <a:lstStyle/>
          <a:p>
            <a:pPr algn="just"/>
            <a:r>
              <a:rPr lang="en-US" altLang="zh-CN" sz="2000" dirty="0">
                <a:solidFill>
                  <a:srgbClr val="133984"/>
                </a:solidFill>
              </a:rPr>
              <a:t>2.Year 2038 problem</a:t>
            </a:r>
            <a:endParaRPr lang="zh-CN" altLang="en-US" sz="2000" dirty="0">
              <a:solidFill>
                <a:srgbClr val="133984"/>
              </a:solidFill>
            </a:endParaRPr>
          </a:p>
        </p:txBody>
      </p:sp>
    </p:spTree>
    <p:extLst>
      <p:ext uri="{BB962C8B-B14F-4D97-AF65-F5344CB8AC3E}">
        <p14:creationId xmlns:p14="http://schemas.microsoft.com/office/powerpoint/2010/main" val="117232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Why</a:t>
            </a:r>
            <a:endParaRPr lang="zh-CN" altLang="zh-CN" sz="4000" dirty="0">
              <a:latin typeface="Cambria" panose="02040503050406030204" pitchFamily="18" charset="0"/>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3200400" cy="2600777"/>
          </a:xfrm>
          <a:prstGeom prst="rect">
            <a:avLst/>
          </a:prstGeom>
        </p:spPr>
      </p:pic>
      <p:sp>
        <p:nvSpPr>
          <p:cNvPr id="2" name="矩形 1"/>
          <p:cNvSpPr/>
          <p:nvPr/>
        </p:nvSpPr>
        <p:spPr>
          <a:xfrm>
            <a:off x="3556820" y="1219200"/>
            <a:ext cx="5538019" cy="4708981"/>
          </a:xfrm>
          <a:prstGeom prst="rect">
            <a:avLst/>
          </a:prstGeom>
        </p:spPr>
        <p:txBody>
          <a:bodyPr wrap="square">
            <a:spAutoFit/>
          </a:bodyPr>
          <a:lstStyle/>
          <a:p>
            <a:pPr algn="just"/>
            <a:r>
              <a:rPr lang="en-US" altLang="zh-CN" sz="2000" dirty="0">
                <a:solidFill>
                  <a:srgbClr val="133984"/>
                </a:solidFill>
              </a:rPr>
              <a:t>The Mars Polar Lander, also known as the Mars Surveyor '98 Lander, was a 290-kilogram robotic spacecraft lander launched by NASA on January 3, 1999, to study the soil and climate of </a:t>
            </a:r>
            <a:r>
              <a:rPr lang="en-US" altLang="zh-CN" sz="2000" dirty="0" err="1">
                <a:solidFill>
                  <a:srgbClr val="133984"/>
                </a:solidFill>
              </a:rPr>
              <a:t>Planum</a:t>
            </a:r>
            <a:r>
              <a:rPr lang="en-US" altLang="zh-CN" sz="2000" dirty="0">
                <a:solidFill>
                  <a:srgbClr val="133984"/>
                </a:solidFill>
              </a:rPr>
              <a:t> </a:t>
            </a:r>
            <a:r>
              <a:rPr lang="en-US" altLang="zh-CN" sz="2000" dirty="0" err="1">
                <a:solidFill>
                  <a:srgbClr val="133984"/>
                </a:solidFill>
              </a:rPr>
              <a:t>Australe</a:t>
            </a:r>
            <a:r>
              <a:rPr lang="en-US" altLang="zh-CN" sz="2000" dirty="0">
                <a:solidFill>
                  <a:srgbClr val="133984"/>
                </a:solidFill>
              </a:rPr>
              <a:t>, a region near the south pole on Mars. It formed part of the Mars Surveyor '98 mission. On December 3, 1999, however, after the descent phase was expected to be complete, the lander failed to reestablish communication with Earth. A post-mortem analysis determined the most likely cause of the mishap was premature termination of the engine firing prior to the lander touching the surface, causing it to strike the planet at a high velocity.</a:t>
            </a:r>
          </a:p>
        </p:txBody>
      </p:sp>
    </p:spTree>
    <p:extLst>
      <p:ext uri="{BB962C8B-B14F-4D97-AF65-F5344CB8AC3E}">
        <p14:creationId xmlns:p14="http://schemas.microsoft.com/office/powerpoint/2010/main" val="3688862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Why</a:t>
            </a:r>
            <a:endParaRPr lang="zh-CN" altLang="zh-CN" sz="4000" dirty="0">
              <a:latin typeface="Cambria" panose="02040503050406030204" pitchFamily="18" charset="0"/>
            </a:endParaRPr>
          </a:p>
        </p:txBody>
      </p:sp>
      <p:sp>
        <p:nvSpPr>
          <p:cNvPr id="8" name="矩形 7"/>
          <p:cNvSpPr/>
          <p:nvPr/>
        </p:nvSpPr>
        <p:spPr>
          <a:xfrm>
            <a:off x="685800" y="1600200"/>
            <a:ext cx="8042787" cy="1323439"/>
          </a:xfrm>
          <a:prstGeom prst="rect">
            <a:avLst/>
          </a:prstGeom>
        </p:spPr>
        <p:txBody>
          <a:bodyPr wrap="square">
            <a:spAutoFit/>
          </a:bodyPr>
          <a:lstStyle/>
          <a:p>
            <a:pPr algn="just"/>
            <a:r>
              <a:rPr lang="en-US" altLang="zh-CN" sz="2000" dirty="0">
                <a:solidFill>
                  <a:srgbClr val="133984"/>
                </a:solidFill>
              </a:rPr>
              <a:t>Two crashes of virtually new Boeing 737 MAXs just over four months apart were each initiated by a single malfunctioning sensor. In both cases, that trigger left the pilots in a deadly struggle against a new flight control system that ultimately forced their jet into a nose dive.</a:t>
            </a:r>
          </a:p>
        </p:txBody>
      </p:sp>
      <p:pic>
        <p:nvPicPr>
          <p:cNvPr id="2" name="图片 1"/>
          <p:cNvPicPr>
            <a:picLocks noChangeAspect="1"/>
          </p:cNvPicPr>
          <p:nvPr/>
        </p:nvPicPr>
        <p:blipFill>
          <a:blip r:embed="rId3"/>
          <a:stretch>
            <a:fillRect/>
          </a:stretch>
        </p:blipFill>
        <p:spPr>
          <a:xfrm>
            <a:off x="2438400" y="3533239"/>
            <a:ext cx="4159330" cy="1948145"/>
          </a:xfrm>
          <a:prstGeom prst="rect">
            <a:avLst/>
          </a:prstGeom>
        </p:spPr>
      </p:pic>
    </p:spTree>
    <p:extLst>
      <p:ext uri="{BB962C8B-B14F-4D97-AF65-F5344CB8AC3E}">
        <p14:creationId xmlns:p14="http://schemas.microsoft.com/office/powerpoint/2010/main" val="9112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Why</a:t>
            </a:r>
            <a:endParaRPr lang="zh-CN" altLang="zh-CN" sz="4000" dirty="0">
              <a:latin typeface="Cambria" panose="02040503050406030204" pitchFamily="18" charset="0"/>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1143000"/>
            <a:ext cx="3657601" cy="2438400"/>
          </a:xfrm>
          <a:prstGeom prst="rect">
            <a:avLst/>
          </a:prstGeom>
        </p:spPr>
      </p:pic>
      <p:sp>
        <p:nvSpPr>
          <p:cNvPr id="9" name="矩形 8"/>
          <p:cNvSpPr/>
          <p:nvPr/>
        </p:nvSpPr>
        <p:spPr>
          <a:xfrm>
            <a:off x="762000" y="3769519"/>
            <a:ext cx="7962900" cy="2862322"/>
          </a:xfrm>
          <a:prstGeom prst="rect">
            <a:avLst/>
          </a:prstGeom>
        </p:spPr>
        <p:txBody>
          <a:bodyPr wrap="square">
            <a:spAutoFit/>
          </a:bodyPr>
          <a:lstStyle/>
          <a:p>
            <a:pPr algn="just"/>
            <a:r>
              <a:rPr lang="en-US" altLang="zh-CN" sz="2000" dirty="0">
                <a:solidFill>
                  <a:srgbClr val="133984"/>
                </a:solidFill>
              </a:rPr>
              <a:t>On October 1, 2020, for the first time in its history, the Tokyo Stock Exchange had to suspend trading in all shares for a whole day due to a technical glitch, causing buying and selling to freeze.</a:t>
            </a:r>
          </a:p>
          <a:p>
            <a:pPr algn="just"/>
            <a:endParaRPr lang="en-US" altLang="zh-CN" sz="2000" dirty="0">
              <a:solidFill>
                <a:srgbClr val="133984"/>
              </a:solidFill>
            </a:endParaRPr>
          </a:p>
          <a:p>
            <a:pPr algn="just"/>
            <a:r>
              <a:rPr lang="en-US" altLang="zh-CN" sz="2000" dirty="0">
                <a:solidFill>
                  <a:srgbClr val="133984"/>
                </a:solidFill>
              </a:rPr>
              <a:t>On November 16, 2020,The Australian Securities Exchange has been forced to shut down completely after a software issue on its  refreshed  ASX Trade system created inaccurate market data.  The technical issue coincided with the launch date for the upgraded ASX Trade system, which is provided by US exchange group Nasdaq. </a:t>
            </a:r>
          </a:p>
        </p:txBody>
      </p:sp>
    </p:spTree>
    <p:extLst>
      <p:ext uri="{BB962C8B-B14F-4D97-AF65-F5344CB8AC3E}">
        <p14:creationId xmlns:p14="http://schemas.microsoft.com/office/powerpoint/2010/main" val="1887250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15" name="Rectangle 2"/>
          <p:cNvSpPr txBox="1">
            <a:spLocks noChangeArrowheads="1"/>
          </p:cNvSpPr>
          <p:nvPr/>
        </p:nvSpPr>
        <p:spPr bwMode="auto">
          <a:xfrm>
            <a:off x="6096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a:latin typeface="Cambria" panose="02040503050406030204" pitchFamily="18" charset="0"/>
              </a:rPr>
              <a:t>What is a computer </a:t>
            </a:r>
            <a:r>
              <a:rPr lang="en-US" altLang="zh-CN" sz="3200" dirty="0">
                <a:solidFill>
                  <a:srgbClr val="FF0000"/>
                </a:solidFill>
                <a:latin typeface="Cambria" panose="02040503050406030204" pitchFamily="18" charset="0"/>
              </a:rPr>
              <a:t>bug</a:t>
            </a:r>
            <a:r>
              <a:rPr lang="en-US" altLang="zh-CN" sz="3200" dirty="0">
                <a:latin typeface="Cambria" panose="02040503050406030204" pitchFamily="18" charset="0"/>
              </a:rPr>
              <a:t>?</a:t>
            </a:r>
          </a:p>
        </p:txBody>
      </p:sp>
      <p:sp>
        <p:nvSpPr>
          <p:cNvPr id="18" name="Rectangle 3"/>
          <p:cNvSpPr txBox="1">
            <a:spLocks noChangeArrowheads="1"/>
          </p:cNvSpPr>
          <p:nvPr/>
        </p:nvSpPr>
        <p:spPr bwMode="auto">
          <a:xfrm>
            <a:off x="76200" y="1981200"/>
            <a:ext cx="8686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5"/>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a:latin typeface="Cambria" panose="02040503050406030204" pitchFamily="18" charset="0"/>
              </a:rPr>
              <a:t>In 1947 Harvard University was operating a room-sized computer called the </a:t>
            </a:r>
            <a:r>
              <a:rPr lang="en-US" altLang="zh-CN" dirty="0">
                <a:solidFill>
                  <a:srgbClr val="FF0000"/>
                </a:solidFill>
                <a:latin typeface="Cambria" panose="02040503050406030204" pitchFamily="18" charset="0"/>
              </a:rPr>
              <a:t>Mark II</a:t>
            </a:r>
            <a:r>
              <a:rPr lang="en-US" altLang="zh-CN" dirty="0">
                <a:latin typeface="Cambria" panose="02040503050406030204" pitchFamily="18" charset="0"/>
              </a:rPr>
              <a:t>.</a:t>
            </a:r>
          </a:p>
          <a:p>
            <a:pPr eaLnBrk="1" hangingPunct="1">
              <a:lnSpc>
                <a:spcPct val="90000"/>
              </a:lnSpc>
            </a:pPr>
            <a:endParaRPr lang="en-US" altLang="zh-CN" dirty="0">
              <a:latin typeface="Cambria" panose="02040503050406030204" pitchFamily="18" charset="0"/>
            </a:endParaRPr>
          </a:p>
          <a:p>
            <a:pPr eaLnBrk="1" hangingPunct="1">
              <a:lnSpc>
                <a:spcPct val="90000"/>
              </a:lnSpc>
            </a:pPr>
            <a:endParaRPr lang="en-US" altLang="zh-CN" dirty="0">
              <a:latin typeface="Cambria" panose="02040503050406030204" pitchFamily="18" charset="0"/>
            </a:endParaRPr>
          </a:p>
          <a:p>
            <a:pPr eaLnBrk="1" hangingPunct="1">
              <a:lnSpc>
                <a:spcPct val="90000"/>
              </a:lnSpc>
            </a:pPr>
            <a:endParaRPr lang="en-US" altLang="zh-CN" dirty="0">
              <a:latin typeface="Cambria" panose="02040503050406030204" pitchFamily="18" charset="0"/>
            </a:endParaRPr>
          </a:p>
          <a:p>
            <a:pPr marL="0" indent="0" eaLnBrk="1" hangingPunct="1">
              <a:lnSpc>
                <a:spcPct val="90000"/>
              </a:lnSpc>
              <a:buNone/>
            </a:pPr>
            <a:endParaRPr lang="en-US" altLang="zh-CN" dirty="0">
              <a:latin typeface="Cambria" panose="02040503050406030204" pitchFamily="18" charset="0"/>
            </a:endParaRPr>
          </a:p>
          <a:p>
            <a:pPr eaLnBrk="1" hangingPunct="1">
              <a:lnSpc>
                <a:spcPct val="90000"/>
              </a:lnSpc>
            </a:pPr>
            <a:r>
              <a:rPr lang="en-US" altLang="zh-CN" dirty="0">
                <a:latin typeface="Cambria" panose="02040503050406030204" pitchFamily="18" charset="0"/>
              </a:rPr>
              <a:t>A moth flew into the computer and was zapped by the high voltage when it landed on a relay.</a:t>
            </a:r>
          </a:p>
          <a:p>
            <a:pPr eaLnBrk="1" hangingPunct="1">
              <a:lnSpc>
                <a:spcPct val="90000"/>
              </a:lnSpc>
            </a:pPr>
            <a:r>
              <a:rPr lang="en-US" altLang="zh-CN" dirty="0">
                <a:latin typeface="Cambria" panose="02040503050406030204" pitchFamily="18" charset="0"/>
              </a:rPr>
              <a:t>Hence, the </a:t>
            </a:r>
            <a:r>
              <a:rPr lang="en-US" altLang="zh-CN" dirty="0">
                <a:solidFill>
                  <a:srgbClr val="FF0000"/>
                </a:solidFill>
                <a:latin typeface="Cambria" panose="02040503050406030204" pitchFamily="18" charset="0"/>
              </a:rPr>
              <a:t>first computer bug</a:t>
            </a:r>
            <a:r>
              <a:rPr lang="en-US" altLang="zh-CN" dirty="0">
                <a:latin typeface="Cambria" panose="02040503050406030204" pitchFamily="18" charset="0"/>
              </a:rPr>
              <a:t>!</a:t>
            </a:r>
          </a:p>
        </p:txBody>
      </p:sp>
      <p:pic>
        <p:nvPicPr>
          <p:cNvPr id="1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2743200"/>
            <a:ext cx="2458074" cy="194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5600" y="2886879"/>
            <a:ext cx="2565400"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8"/>
          <a:stretch>
            <a:fillRect/>
          </a:stretch>
        </p:blipFill>
        <p:spPr>
          <a:xfrm>
            <a:off x="6353175" y="2733368"/>
            <a:ext cx="1724025" cy="2788388"/>
          </a:xfrm>
          <a:prstGeom prst="rect">
            <a:avLst/>
          </a:prstGeom>
        </p:spPr>
      </p:pic>
      <p:pic>
        <p:nvPicPr>
          <p:cNvPr id="3" name="图片 2"/>
          <p:cNvPicPr>
            <a:picLocks noChangeAspect="1"/>
          </p:cNvPicPr>
          <p:nvPr/>
        </p:nvPicPr>
        <p:blipFill>
          <a:blip r:embed="rId9"/>
          <a:stretch>
            <a:fillRect/>
          </a:stretch>
        </p:blipFill>
        <p:spPr>
          <a:xfrm>
            <a:off x="155093" y="2752563"/>
            <a:ext cx="2819400" cy="2158603"/>
          </a:xfrm>
          <a:prstGeom prst="rect">
            <a:avLst/>
          </a:prstGeom>
        </p:spPr>
      </p:pic>
      <p:pic>
        <p:nvPicPr>
          <p:cNvPr id="4" name="图片 3"/>
          <p:cNvPicPr>
            <a:picLocks noChangeAspect="1"/>
          </p:cNvPicPr>
          <p:nvPr/>
        </p:nvPicPr>
        <p:blipFill>
          <a:blip r:embed="rId10"/>
          <a:stretch>
            <a:fillRect/>
          </a:stretch>
        </p:blipFill>
        <p:spPr>
          <a:xfrm>
            <a:off x="2852738" y="2923750"/>
            <a:ext cx="3395662" cy="1966912"/>
          </a:xfrm>
          <a:prstGeom prst="rect">
            <a:avLst/>
          </a:prstGeom>
        </p:spPr>
      </p:pic>
      <p:pic>
        <p:nvPicPr>
          <p:cNvPr id="5" name="The First Computer Bug Ever Found! _ Technology Facts - Glitch Fac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74143" y="971550"/>
            <a:ext cx="8873067" cy="4991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xEl>
                                              <p:pRg st="5" end="5"/>
                                            </p:txEl>
                                          </p:spTgt>
                                        </p:tgtEl>
                                        <p:attrNameLst>
                                          <p:attrName>style.visibility</p:attrName>
                                        </p:attrNameLst>
                                      </p:cBhvr>
                                      <p:to>
                                        <p:strVal val="visible"/>
                                      </p:to>
                                    </p:set>
                                    <p:animEffect transition="in" filter="fade">
                                      <p:cBhvr>
                                        <p:cTn id="42" dur="500"/>
                                        <p:tgtEl>
                                          <p:spTgt spid="18">
                                            <p:txEl>
                                              <p:pRg st="5" end="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xEl>
                                              <p:pRg st="6" end="6"/>
                                            </p:txEl>
                                          </p:spTgt>
                                        </p:tgtEl>
                                        <p:attrNameLst>
                                          <p:attrName>style.visibility</p:attrName>
                                        </p:attrNameLst>
                                      </p:cBhvr>
                                      <p:to>
                                        <p:strVal val="visible"/>
                                      </p:to>
                                    </p:set>
                                    <p:animEffect transition="in" filter="fade">
                                      <p:cBhvr>
                                        <p:cTn id="50" dur="500"/>
                                        <p:tgtEl>
                                          <p:spTgt spid="18">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5" restart="whenNotActive" fill="hold" evtFilter="cancelBubble" nodeType="interactiveSeq">
                <p:stCondLst>
                  <p:cond evt="onClick" delay="0">
                    <p:tgtEl>
                      <p:spTgt spid="5"/>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5"/>
                                        </p:tgtEl>
                                      </p:cBhvr>
                                    </p:cmd>
                                  </p:childTnLst>
                                </p:cTn>
                              </p:par>
                            </p:childTnLst>
                          </p:cTn>
                        </p:par>
                      </p:childTnLst>
                    </p:cTn>
                  </p:par>
                </p:childTnLst>
              </p:cTn>
              <p:nextCondLst>
                <p:cond evt="onClick" delay="0">
                  <p:tgtEl>
                    <p:spTgt spid="5"/>
                  </p:tgtEl>
                </p:cond>
              </p:nextCondLst>
            </p:seq>
            <p:video>
              <p:cMediaNode vol="80000">
                <p:cTn id="60" fill="hold" display="0">
                  <p:stCondLst>
                    <p:cond delay="indefinite"/>
                  </p:stCondLst>
                </p:cTn>
                <p:tgtEl>
                  <p:spTgt spid="5"/>
                </p:tgtEl>
              </p:cMediaNode>
            </p:video>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15" name="Rectangle 2"/>
          <p:cNvSpPr txBox="1">
            <a:spLocks noChangeArrowheads="1"/>
          </p:cNvSpPr>
          <p:nvPr/>
        </p:nvSpPr>
        <p:spPr bwMode="auto">
          <a:xfrm>
            <a:off x="5334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a:latin typeface="Cambria" panose="02040503050406030204" pitchFamily="18" charset="0"/>
              </a:rPr>
              <a:t>Grace Hopper</a:t>
            </a:r>
          </a:p>
        </p:txBody>
      </p:sp>
      <p:sp>
        <p:nvSpPr>
          <p:cNvPr id="18" name="Rectangle 3"/>
          <p:cNvSpPr txBox="1">
            <a:spLocks noChangeArrowheads="1"/>
          </p:cNvSpPr>
          <p:nvPr/>
        </p:nvSpPr>
        <p:spPr bwMode="auto">
          <a:xfrm>
            <a:off x="76200" y="1981200"/>
            <a:ext cx="6477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5"/>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en-US" altLang="zh-CN" dirty="0">
                <a:latin typeface="Cambria Math" panose="02040503050406030204" pitchFamily="18" charset="0"/>
                <a:ea typeface="Cambria Math" panose="02040503050406030204" pitchFamily="18" charset="0"/>
              </a:rPr>
              <a:t>Grace Brewster Murray Hopper was an American computer scientist and United States Navy rear admiral. </a:t>
            </a:r>
          </a:p>
          <a:p>
            <a:pPr eaLnBrk="1" hangingPunct="1">
              <a:lnSpc>
                <a:spcPct val="90000"/>
              </a:lnSpc>
            </a:pPr>
            <a:r>
              <a:rPr lang="en-US" altLang="zh-CN" dirty="0">
                <a:latin typeface="Cambria Math" panose="02040503050406030204" pitchFamily="18" charset="0"/>
                <a:ea typeface="Cambria Math" panose="02040503050406030204" pitchFamily="18" charset="0"/>
              </a:rPr>
              <a:t>One of the first programmers of the Harvard Mark I computer, she was a pioneer of computer programming who invented one of the first linkers.</a:t>
            </a:r>
          </a:p>
        </p:txBody>
      </p:sp>
      <p:pic>
        <p:nvPicPr>
          <p:cNvPr id="2050" name="Picture 2" descr="https://images2015.cnblogs.com/blog/1074477/201703/1074477-20170325225703455-15159968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1188492"/>
            <a:ext cx="2076796" cy="243326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bwMode="auto">
          <a:xfrm>
            <a:off x="6781800" y="3667245"/>
            <a:ext cx="1971502" cy="67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5"/>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lnSpc>
                <a:spcPct val="90000"/>
              </a:lnSpc>
              <a:buNone/>
            </a:pPr>
            <a:r>
              <a:rPr lang="en-US" altLang="zh-CN" dirty="0">
                <a:latin typeface="Cambria" panose="02040503050406030204" pitchFamily="18" charset="0"/>
              </a:rPr>
              <a:t>1906-1992</a:t>
            </a:r>
          </a:p>
        </p:txBody>
      </p:sp>
      <p:pic>
        <p:nvPicPr>
          <p:cNvPr id="2" name="Who is Grace Hopper_">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29523" y="924560"/>
            <a:ext cx="8787271" cy="4942840"/>
          </a:xfrm>
          <a:prstGeom prst="rect">
            <a:avLst/>
          </a:prstGeom>
        </p:spPr>
      </p:pic>
    </p:spTree>
    <p:extLst>
      <p:ext uri="{BB962C8B-B14F-4D97-AF65-F5344CB8AC3E}">
        <p14:creationId xmlns:p14="http://schemas.microsoft.com/office/powerpoint/2010/main" val="32021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2"/>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2"/>
                                        </p:tgtEl>
                                      </p:cBhvr>
                                    </p:cmd>
                                  </p:childTnLst>
                                </p:cTn>
                              </p:par>
                            </p:childTnLst>
                          </p:cTn>
                        </p:par>
                      </p:childTnLst>
                    </p:cTn>
                  </p:par>
                </p:childTnLst>
              </p:cTn>
              <p:nextCondLst>
                <p:cond evt="onClick" delay="0">
                  <p:tgtEl>
                    <p:spTgt spid="2"/>
                  </p:tgtEl>
                </p:cond>
              </p:nextCondLst>
            </p:seq>
            <p:video>
              <p:cMediaNode vol="80000">
                <p:cTn id="32" fill="hold" display="0">
                  <p:stCondLst>
                    <p:cond delay="indefinite"/>
                  </p:stCondLst>
                </p:cTn>
                <p:tgtEl>
                  <p:spTgt spid="2"/>
                </p:tgtEl>
              </p:cMediaNode>
            </p:video>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3" name="Rectangle 2"/>
          <p:cNvSpPr txBox="1">
            <a:spLocks noChangeArrowheads="1"/>
          </p:cNvSpPr>
          <p:nvPr/>
        </p:nvSpPr>
        <p:spPr bwMode="auto">
          <a:xfrm>
            <a:off x="4572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a:latin typeface="Cambria" panose="02040503050406030204" pitchFamily="18" charset="0"/>
              </a:rPr>
              <a:t>Bugs a.k.a. …</a:t>
            </a:r>
          </a:p>
        </p:txBody>
      </p:sp>
      <p:sp>
        <p:nvSpPr>
          <p:cNvPr id="4" name="Rectangle 3"/>
          <p:cNvSpPr txBox="1">
            <a:spLocks noChangeArrowheads="1"/>
          </p:cNvSpPr>
          <p:nvPr/>
        </p:nvSpPr>
        <p:spPr bwMode="auto">
          <a:xfrm>
            <a:off x="1167684" y="2133600"/>
            <a:ext cx="363291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Cambria" panose="02040503050406030204" pitchFamily="18" charset="0"/>
              </a:rPr>
              <a:t>Defect</a:t>
            </a:r>
            <a:r>
              <a:rPr lang="zh-CN" altLang="en-US" dirty="0">
                <a:latin typeface="Cambria" panose="02040503050406030204" pitchFamily="18" charset="0"/>
              </a:rPr>
              <a:t>（缺点）</a:t>
            </a:r>
            <a:endParaRPr lang="en-US" altLang="zh-CN" dirty="0">
              <a:latin typeface="Cambria" panose="02040503050406030204" pitchFamily="18" charset="0"/>
            </a:endParaRPr>
          </a:p>
          <a:p>
            <a:pPr eaLnBrk="1" hangingPunct="1"/>
            <a:r>
              <a:rPr lang="en-US" altLang="zh-CN" dirty="0">
                <a:latin typeface="Cambria" panose="02040503050406030204" pitchFamily="18" charset="0"/>
              </a:rPr>
              <a:t>Fault</a:t>
            </a:r>
            <a:r>
              <a:rPr lang="zh-CN" altLang="en-US" dirty="0">
                <a:latin typeface="Cambria" panose="02040503050406030204" pitchFamily="18" charset="0"/>
              </a:rPr>
              <a:t>（故障）</a:t>
            </a:r>
            <a:endParaRPr lang="en-US" altLang="zh-CN" dirty="0">
              <a:latin typeface="Cambria" panose="02040503050406030204" pitchFamily="18" charset="0"/>
            </a:endParaRPr>
          </a:p>
          <a:p>
            <a:pPr eaLnBrk="1" hangingPunct="1"/>
            <a:r>
              <a:rPr lang="en-US" altLang="zh-CN" dirty="0">
                <a:latin typeface="Cambria" panose="02040503050406030204" pitchFamily="18" charset="0"/>
              </a:rPr>
              <a:t>Problem</a:t>
            </a:r>
            <a:r>
              <a:rPr lang="zh-CN" altLang="en-US" dirty="0">
                <a:latin typeface="Cambria" panose="02040503050406030204" pitchFamily="18" charset="0"/>
              </a:rPr>
              <a:t>（问题）</a:t>
            </a:r>
            <a:endParaRPr lang="en-US" altLang="zh-CN" dirty="0">
              <a:latin typeface="Cambria" panose="02040503050406030204" pitchFamily="18" charset="0"/>
            </a:endParaRPr>
          </a:p>
          <a:p>
            <a:pPr eaLnBrk="1" hangingPunct="1"/>
            <a:r>
              <a:rPr lang="en-US" altLang="zh-CN" dirty="0">
                <a:latin typeface="Cambria" panose="02040503050406030204" pitchFamily="18" charset="0"/>
              </a:rPr>
              <a:t>Error</a:t>
            </a:r>
            <a:r>
              <a:rPr lang="zh-CN" altLang="en-US" dirty="0">
                <a:latin typeface="Cambria" panose="02040503050406030204" pitchFamily="18" charset="0"/>
              </a:rPr>
              <a:t>（错误）</a:t>
            </a:r>
            <a:endParaRPr lang="en-US" altLang="zh-CN" dirty="0">
              <a:latin typeface="Cambria" panose="02040503050406030204" pitchFamily="18" charset="0"/>
            </a:endParaRPr>
          </a:p>
          <a:p>
            <a:pPr eaLnBrk="1" hangingPunct="1"/>
            <a:r>
              <a:rPr lang="en-US" altLang="zh-CN" dirty="0">
                <a:latin typeface="Cambria" panose="02040503050406030204" pitchFamily="18" charset="0"/>
              </a:rPr>
              <a:t>Incident</a:t>
            </a:r>
            <a:r>
              <a:rPr lang="zh-CN" altLang="en-US" dirty="0">
                <a:latin typeface="Cambria" panose="02040503050406030204" pitchFamily="18" charset="0"/>
              </a:rPr>
              <a:t>（事件）</a:t>
            </a:r>
            <a:endParaRPr lang="en-US" altLang="zh-CN" dirty="0">
              <a:latin typeface="Cambria" panose="02040503050406030204" pitchFamily="18" charset="0"/>
            </a:endParaRPr>
          </a:p>
          <a:p>
            <a:pPr marL="0" indent="0" eaLnBrk="1" hangingPunct="1">
              <a:buNone/>
            </a:pPr>
            <a:endParaRPr lang="en-US" altLang="zh-CN" dirty="0">
              <a:latin typeface="Cambria" panose="02040503050406030204" pitchFamily="18" charset="0"/>
            </a:endParaRPr>
          </a:p>
          <a:p>
            <a:pPr eaLnBrk="1" hangingPunct="1">
              <a:buFontTx/>
              <a:buNone/>
            </a:pPr>
            <a:endParaRPr lang="en-US" altLang="zh-CN" dirty="0">
              <a:latin typeface="Cambria" panose="02040503050406030204" pitchFamily="18" charset="0"/>
            </a:endParaRPr>
          </a:p>
        </p:txBody>
      </p:sp>
      <p:sp>
        <p:nvSpPr>
          <p:cNvPr id="5" name="Rectangle 4"/>
          <p:cNvSpPr>
            <a:spLocks noChangeArrowheads="1"/>
          </p:cNvSpPr>
          <p:nvPr/>
        </p:nvSpPr>
        <p:spPr bwMode="auto">
          <a:xfrm>
            <a:off x="4800600" y="2133600"/>
            <a:ext cx="4648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Variance</a:t>
            </a:r>
            <a:r>
              <a:rPr lang="zh-CN" altLang="en-US" sz="2800" dirty="0">
                <a:solidFill>
                  <a:srgbClr val="133984"/>
                </a:solidFill>
                <a:latin typeface="Cambria" panose="02040503050406030204" pitchFamily="18" charset="0"/>
              </a:rPr>
              <a:t>（偏差）</a:t>
            </a:r>
            <a:endParaRPr lang="en-US" altLang="zh-CN" sz="2800" dirty="0">
              <a:solidFill>
                <a:srgbClr val="133984"/>
              </a:solidFill>
              <a:latin typeface="Cambria" panose="02040503050406030204" pitchFamily="18" charset="0"/>
            </a:endParaRP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Failure</a:t>
            </a:r>
            <a:r>
              <a:rPr lang="zh-CN" altLang="en-US" sz="2800" dirty="0">
                <a:solidFill>
                  <a:srgbClr val="133984"/>
                </a:solidFill>
                <a:latin typeface="Cambria" panose="02040503050406030204" pitchFamily="18" charset="0"/>
              </a:rPr>
              <a:t>（失败）</a:t>
            </a:r>
            <a:endParaRPr lang="en-US" altLang="zh-CN" sz="2800" dirty="0">
              <a:solidFill>
                <a:srgbClr val="133984"/>
              </a:solidFill>
              <a:latin typeface="Cambria" panose="02040503050406030204" pitchFamily="18" charset="0"/>
            </a:endParaRP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ea typeface="+mn-ea"/>
              </a:rPr>
              <a:t>Inconsistency</a:t>
            </a:r>
            <a:r>
              <a:rPr lang="zh-CN" altLang="en-US" sz="2800" dirty="0">
                <a:solidFill>
                  <a:srgbClr val="133984"/>
                </a:solidFill>
                <a:latin typeface="Cambria" panose="02040503050406030204" pitchFamily="18" charset="0"/>
              </a:rPr>
              <a:t>（不一致）</a:t>
            </a:r>
            <a:endParaRPr lang="en-US" altLang="zh-CN" sz="2800" dirty="0">
              <a:solidFill>
                <a:srgbClr val="133984"/>
              </a:solidFill>
              <a:latin typeface="Cambria" panose="02040503050406030204" pitchFamily="18" charset="0"/>
            </a:endParaRPr>
          </a:p>
          <a:p>
            <a:pPr marL="449263" indent="-449263" eaLnBrk="1" hangingPunct="1">
              <a:lnSpc>
                <a:spcPct val="110000"/>
              </a:lnSpc>
              <a:spcBef>
                <a:spcPct val="20000"/>
              </a:spcBef>
              <a:buSzPct val="120000"/>
              <a:buBlip>
                <a:blip r:embed="rId3"/>
              </a:buBlip>
            </a:pPr>
            <a:r>
              <a:rPr lang="en-US" altLang="zh-CN" sz="2800" dirty="0">
                <a:solidFill>
                  <a:srgbClr val="133984"/>
                </a:solidFill>
                <a:latin typeface="Cambria" panose="02040503050406030204" pitchFamily="18" charset="0"/>
              </a:rPr>
              <a:t>Anomaly</a:t>
            </a:r>
            <a:r>
              <a:rPr lang="zh-CN" altLang="en-US" sz="2800" dirty="0">
                <a:solidFill>
                  <a:srgbClr val="133984"/>
                </a:solidFill>
                <a:latin typeface="Cambria" panose="02040503050406030204" pitchFamily="18" charset="0"/>
              </a:rPr>
              <a:t>（异常）</a:t>
            </a:r>
          </a:p>
          <a:p>
            <a:pPr marL="449263" indent="-449263" eaLnBrk="1" hangingPunct="1">
              <a:lnSpc>
                <a:spcPct val="110000"/>
              </a:lnSpc>
              <a:spcBef>
                <a:spcPct val="20000"/>
              </a:spcBef>
              <a:buSzPct val="120000"/>
              <a:buBlip>
                <a:blip r:embed="rId3"/>
              </a:buBlip>
            </a:pPr>
            <a:endParaRPr lang="en-US" altLang="zh-CN" sz="2800" dirty="0">
              <a:solidFill>
                <a:srgbClr val="133984"/>
              </a:solidFill>
              <a:latin typeface="Cambria" panose="02040503050406030204" pitchFamily="18" charset="0"/>
            </a:endParaRPr>
          </a:p>
        </p:txBody>
      </p:sp>
    </p:spTree>
    <p:extLst>
      <p:ext uri="{BB962C8B-B14F-4D97-AF65-F5344CB8AC3E}">
        <p14:creationId xmlns:p14="http://schemas.microsoft.com/office/powerpoint/2010/main" val="39150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fade">
                                      <p:cBhvr>
                                        <p:cTn id="47" dur="500"/>
                                        <p:tgtEl>
                                          <p:spTgt spid="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fade">
                                      <p:cBhvr>
                                        <p:cTn id="5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Rules</a:t>
            </a:r>
            <a:endParaRPr lang="zh-CN" altLang="zh-CN" dirty="0"/>
          </a:p>
        </p:txBody>
      </p:sp>
      <p:graphicFrame>
        <p:nvGraphicFramePr>
          <p:cNvPr id="7" name="图表 6"/>
          <p:cNvGraphicFramePr/>
          <p:nvPr>
            <p:extLst>
              <p:ext uri="{D42A27DB-BD31-4B8C-83A1-F6EECF244321}">
                <p14:modId xmlns:p14="http://schemas.microsoft.com/office/powerpoint/2010/main" val="2207090791"/>
              </p:ext>
            </p:extLst>
          </p:nvPr>
        </p:nvGraphicFramePr>
        <p:xfrm>
          <a:off x="3200400" y="1447800"/>
          <a:ext cx="6019800"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a:xfrm>
            <a:off x="457200" y="2667000"/>
            <a:ext cx="3810000" cy="1200329"/>
          </a:xfrm>
          <a:prstGeom prst="rect">
            <a:avLst/>
          </a:prstGeom>
        </p:spPr>
        <p:txBody>
          <a:bodyPr wrap="square">
            <a:spAutoFit/>
          </a:bodyPr>
          <a:lstStyle/>
          <a:p>
            <a:pPr algn="just"/>
            <a:r>
              <a:rPr lang="en-US" altLang="zh-CN" dirty="0">
                <a:solidFill>
                  <a:srgbClr val="FFC000"/>
                </a:solidFill>
                <a:latin typeface="Cambria" panose="02040503050406030204" pitchFamily="18" charset="0"/>
              </a:rPr>
              <a:t>Project</a:t>
            </a:r>
            <a:r>
              <a:rPr lang="zh-CN" altLang="en-US" dirty="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		</a:t>
            </a:r>
            <a:r>
              <a:rPr lang="en-US" altLang="zh-CN" dirty="0">
                <a:solidFill>
                  <a:srgbClr val="FF0000"/>
                </a:solidFill>
                <a:latin typeface="Cambria" panose="02040503050406030204" pitchFamily="18" charset="0"/>
              </a:rPr>
              <a:t>2</a:t>
            </a:r>
            <a:r>
              <a:rPr lang="zh-CN" altLang="en-US" dirty="0">
                <a:solidFill>
                  <a:srgbClr val="FF0000"/>
                </a:solidFill>
                <a:latin typeface="Cambria" panose="02040503050406030204" pitchFamily="18" charset="0"/>
              </a:rPr>
              <a:t>0%</a:t>
            </a:r>
          </a:p>
          <a:p>
            <a:pPr algn="just"/>
            <a:r>
              <a:rPr lang="zh-CN" altLang="en-US" dirty="0">
                <a:solidFill>
                  <a:srgbClr val="00B0F0"/>
                </a:solidFill>
                <a:latin typeface="Cambria" panose="02040503050406030204" pitchFamily="18" charset="0"/>
              </a:rPr>
              <a:t>Assignments</a:t>
            </a:r>
            <a:r>
              <a:rPr lang="zh-CN" altLang="en-US" dirty="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	</a:t>
            </a:r>
            <a:r>
              <a:rPr lang="en-US" altLang="zh-CN" dirty="0">
                <a:solidFill>
                  <a:srgbClr val="FF0000"/>
                </a:solidFill>
                <a:latin typeface="Cambria" panose="02040503050406030204" pitchFamily="18" charset="0"/>
              </a:rPr>
              <a:t>4</a:t>
            </a:r>
            <a:r>
              <a:rPr lang="zh-CN" altLang="en-US" dirty="0">
                <a:solidFill>
                  <a:srgbClr val="FF0000"/>
                </a:solidFill>
                <a:latin typeface="Cambria" panose="02040503050406030204" pitchFamily="18" charset="0"/>
              </a:rPr>
              <a:t>0%</a:t>
            </a:r>
            <a:endParaRPr lang="en-US" altLang="zh-CN" dirty="0">
              <a:solidFill>
                <a:srgbClr val="FF0000"/>
              </a:solidFill>
              <a:latin typeface="Cambria" panose="02040503050406030204" pitchFamily="18" charset="0"/>
            </a:endParaRPr>
          </a:p>
          <a:p>
            <a:pPr algn="just"/>
            <a:r>
              <a:rPr lang="en-US" altLang="zh-CN" dirty="0">
                <a:solidFill>
                  <a:srgbClr val="00B050"/>
                </a:solidFill>
                <a:latin typeface="Cambria" panose="02040503050406030204" pitchFamily="18" charset="0"/>
              </a:rPr>
              <a:t>Final Exam</a:t>
            </a:r>
            <a:r>
              <a:rPr lang="en-US" altLang="zh-CN" dirty="0">
                <a:solidFill>
                  <a:srgbClr val="FF0000"/>
                </a:solidFill>
                <a:latin typeface="Cambria" panose="02040503050406030204" pitchFamily="18" charset="0"/>
              </a:rPr>
              <a:t> 		40%</a:t>
            </a:r>
            <a:endParaRPr lang="zh-CN" altLang="en-US" dirty="0">
              <a:solidFill>
                <a:srgbClr val="FF0000"/>
              </a:solidFill>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P spid="8" grpId="0"/>
      <p:bldP spid="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6" name="Rectangle 2"/>
          <p:cNvSpPr txBox="1">
            <a:spLocks noChangeArrowheads="1"/>
          </p:cNvSpPr>
          <p:nvPr/>
        </p:nvSpPr>
        <p:spPr bwMode="auto">
          <a:xfrm>
            <a:off x="213023" y="1447800"/>
            <a:ext cx="3520777" cy="140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dirty="0">
                <a:latin typeface="Cambria Math" panose="02040503050406030204" pitchFamily="18" charset="0"/>
                <a:ea typeface="Cambria Math" panose="02040503050406030204" pitchFamily="18" charset="0"/>
              </a:rPr>
              <a:t>Fault, Error &amp; Failure</a:t>
            </a:r>
          </a:p>
        </p:txBody>
      </p:sp>
      <p:sp>
        <p:nvSpPr>
          <p:cNvPr id="7" name="Rectangle 3"/>
          <p:cNvSpPr txBox="1">
            <a:spLocks noChangeArrowheads="1"/>
          </p:cNvSpPr>
          <p:nvPr/>
        </p:nvSpPr>
        <p:spPr bwMode="auto">
          <a:xfrm>
            <a:off x="228600" y="2502131"/>
            <a:ext cx="8763000"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a:latin typeface="Cambria Math" panose="02040503050406030204" pitchFamily="18" charset="0"/>
                <a:ea typeface="Cambria Math" panose="02040503050406030204" pitchFamily="18" charset="0"/>
              </a:rPr>
              <a:t>Software Fault</a:t>
            </a:r>
            <a:r>
              <a:rPr lang="en-US" altLang="zh-CN" sz="2400" dirty="0">
                <a:latin typeface="Cambria Math" panose="02040503050406030204" pitchFamily="18" charset="0"/>
                <a:ea typeface="Cambria Math" panose="02040503050406030204" pitchFamily="18" charset="0"/>
              </a:rPr>
              <a:t> : A </a:t>
            </a:r>
            <a:r>
              <a:rPr lang="en-US" altLang="zh-CN" sz="2400" b="1" dirty="0">
                <a:latin typeface="Cambria Math" panose="02040503050406030204" pitchFamily="18" charset="0"/>
                <a:ea typeface="Cambria Math" panose="02040503050406030204" pitchFamily="18" charset="0"/>
              </a:rPr>
              <a:t>static</a:t>
            </a:r>
            <a:r>
              <a:rPr lang="en-US" altLang="zh-CN" sz="2400" dirty="0">
                <a:latin typeface="Cambria Math" panose="02040503050406030204" pitchFamily="18" charset="0"/>
                <a:ea typeface="Cambria Math" panose="02040503050406030204" pitchFamily="18" charset="0"/>
              </a:rPr>
              <a:t> defect in the software (i.e., defect)</a:t>
            </a:r>
          </a:p>
          <a:p>
            <a:r>
              <a:rPr lang="en-US" altLang="zh-CN" sz="2400" u="sng" dirty="0">
                <a:latin typeface="Cambria Math" panose="02040503050406030204" pitchFamily="18" charset="0"/>
                <a:ea typeface="Cambria Math" panose="02040503050406030204" pitchFamily="18" charset="0"/>
              </a:rPr>
              <a:t>Software Error</a:t>
            </a:r>
            <a:r>
              <a:rPr lang="en-US" altLang="zh-CN" sz="2400" dirty="0">
                <a:latin typeface="Cambria Math" panose="02040503050406030204" pitchFamily="18" charset="0"/>
                <a:ea typeface="Cambria Math" panose="02040503050406030204" pitchFamily="18" charset="0"/>
              </a:rPr>
              <a:t> : An incorrect </a:t>
            </a:r>
            <a:r>
              <a:rPr lang="en-US" altLang="zh-CN" sz="2400" b="1" dirty="0">
                <a:latin typeface="Cambria Math" panose="02040503050406030204" pitchFamily="18" charset="0"/>
                <a:ea typeface="Cambria Math" panose="02040503050406030204" pitchFamily="18" charset="0"/>
              </a:rPr>
              <a:t>internal</a:t>
            </a:r>
            <a:r>
              <a:rPr lang="en-US" altLang="zh-CN" sz="2400" dirty="0">
                <a:latin typeface="Cambria Math" panose="02040503050406030204" pitchFamily="18" charset="0"/>
                <a:ea typeface="Cambria Math" panose="02040503050406030204" pitchFamily="18" charset="0"/>
              </a:rPr>
              <a:t> state that is the manifestation of some fault</a:t>
            </a:r>
          </a:p>
          <a:p>
            <a:r>
              <a:rPr lang="en-US" altLang="zh-CN" sz="2400" u="sng" dirty="0">
                <a:latin typeface="Cambria Math" panose="02040503050406030204" pitchFamily="18" charset="0"/>
                <a:ea typeface="Cambria Math" panose="02040503050406030204" pitchFamily="18" charset="0"/>
              </a:rPr>
              <a:t>Software Failure</a:t>
            </a:r>
            <a:r>
              <a:rPr lang="en-US" altLang="zh-CN" sz="2400" dirty="0">
                <a:latin typeface="Cambria Math" panose="02040503050406030204" pitchFamily="18" charset="0"/>
                <a:ea typeface="Cambria Math" panose="02040503050406030204" pitchFamily="18" charset="0"/>
              </a:rPr>
              <a:t> : </a:t>
            </a:r>
            <a:r>
              <a:rPr lang="en-US" altLang="zh-CN" sz="2400" b="1" dirty="0">
                <a:latin typeface="Cambria Math" panose="02040503050406030204" pitchFamily="18" charset="0"/>
                <a:ea typeface="Cambria Math" panose="02040503050406030204" pitchFamily="18" charset="0"/>
              </a:rPr>
              <a:t>External</a:t>
            </a:r>
            <a:r>
              <a:rPr lang="en-US" altLang="zh-CN" sz="2400" dirty="0">
                <a:latin typeface="Cambria Math" panose="02040503050406030204" pitchFamily="18" charset="0"/>
                <a:ea typeface="Cambria Math" panose="02040503050406030204" pitchFamily="18" charset="0"/>
              </a:rPr>
              <a:t>, incorrect behavior with respect to the requirements or other description of the expected behavior</a:t>
            </a:r>
          </a:p>
        </p:txBody>
      </p:sp>
    </p:spTree>
    <p:extLst>
      <p:ext uri="{BB962C8B-B14F-4D97-AF65-F5344CB8AC3E}">
        <p14:creationId xmlns:p14="http://schemas.microsoft.com/office/powerpoint/2010/main" val="626012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5" name="Rectangle 3"/>
          <p:cNvSpPr txBox="1">
            <a:spLocks noChangeArrowheads="1"/>
          </p:cNvSpPr>
          <p:nvPr/>
        </p:nvSpPr>
        <p:spPr bwMode="auto">
          <a:xfrm>
            <a:off x="228600" y="1295400"/>
            <a:ext cx="9851013" cy="482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a:latin typeface="Cambria Math" panose="02040503050406030204" pitchFamily="18" charset="0"/>
                <a:ea typeface="Cambria Math" panose="02040503050406030204" pitchFamily="18" charset="0"/>
              </a:rPr>
              <a:t>Software Fault</a:t>
            </a:r>
            <a:r>
              <a:rPr lang="en-US" altLang="zh-CN" sz="2400" dirty="0">
                <a:latin typeface="Cambria Math" panose="02040503050406030204" pitchFamily="18" charset="0"/>
                <a:ea typeface="Cambria Math" panose="02040503050406030204" pitchFamily="18" charset="0"/>
              </a:rPr>
              <a:t> : A static defect in the software (i.e., defect, bug)</a:t>
            </a:r>
          </a:p>
        </p:txBody>
      </p:sp>
      <p:sp>
        <p:nvSpPr>
          <p:cNvPr id="8" name="Text Box 6"/>
          <p:cNvSpPr txBox="1">
            <a:spLocks noChangeArrowheads="1"/>
          </p:cNvSpPr>
          <p:nvPr/>
        </p:nvSpPr>
        <p:spPr bwMode="auto">
          <a:xfrm>
            <a:off x="566736" y="2590800"/>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a:solidFill>
                  <a:schemeClr val="tx1"/>
                </a:solidFill>
                <a:latin typeface="+mj-lt"/>
              </a:rPr>
              <a:t>C</a:t>
            </a:r>
            <a:r>
              <a:rPr lang="en-US" altLang="en-US" sz="1600" b="0" dirty="0" err="1">
                <a:solidFill>
                  <a:schemeClr val="tx1"/>
                </a:solidFill>
                <a:latin typeface="+mj-lt"/>
              </a:rPr>
              <a:t>Sta</a:t>
            </a: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length = </a:t>
            </a:r>
            <a:r>
              <a:rPr lang="en-US" altLang="en-US" sz="1600" b="0" dirty="0" err="1">
                <a:solidFill>
                  <a:schemeClr val="tx1"/>
                </a:solidFill>
                <a:latin typeface="+mj-lt"/>
              </a:rPr>
              <a:t>numbers.length</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double mean, sum;</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System.out.println</a:t>
            </a:r>
            <a:r>
              <a:rPr lang="en-US" altLang="en-US" sz="1600" b="0" dirty="0">
                <a:solidFill>
                  <a:schemeClr val="tx1"/>
                </a:solidFill>
                <a:latin typeface="+mj-lt"/>
              </a:rPr>
              <a:t> ("mean:  " + mean);</a:t>
            </a:r>
          </a:p>
          <a:p>
            <a:pPr>
              <a:lnSpc>
                <a:spcPct val="85000"/>
              </a:lnSpc>
            </a:pPr>
            <a:r>
              <a:rPr lang="en-US" altLang="en-US" sz="1600" b="0" dirty="0">
                <a:solidFill>
                  <a:schemeClr val="tx1"/>
                </a:solidFill>
                <a:latin typeface="+mj-lt"/>
              </a:rPr>
              <a:t>}</a:t>
            </a:r>
          </a:p>
        </p:txBody>
      </p:sp>
      <p:sp>
        <p:nvSpPr>
          <p:cNvPr id="9" name="爆炸形 1 8"/>
          <p:cNvSpPr/>
          <p:nvPr/>
        </p:nvSpPr>
        <p:spPr>
          <a:xfrm>
            <a:off x="5791200" y="3022366"/>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Fault</a:t>
            </a:r>
            <a:endParaRPr lang="zh-CN" altLang="en-US" sz="3200" dirty="0">
              <a:solidFill>
                <a:schemeClr val="tx1"/>
              </a:solidFill>
            </a:endParaRPr>
          </a:p>
        </p:txBody>
      </p:sp>
      <p:sp>
        <p:nvSpPr>
          <p:cNvPr id="3" name="圆角矩形 2"/>
          <p:cNvSpPr/>
          <p:nvPr/>
        </p:nvSpPr>
        <p:spPr bwMode="auto">
          <a:xfrm>
            <a:off x="1447800" y="3844519"/>
            <a:ext cx="609600" cy="381000"/>
          </a:xfrm>
          <a:prstGeom prst="roundRect">
            <a:avLst/>
          </a:prstGeom>
          <a:noFill/>
          <a:ln w="28575" cap="flat" cmpd="sng" algn="ctr">
            <a:solidFill>
              <a:srgbClr val="93052E"/>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5091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6" name="Rectangle 3"/>
          <p:cNvSpPr txBox="1">
            <a:spLocks noChangeArrowheads="1"/>
          </p:cNvSpPr>
          <p:nvPr/>
        </p:nvSpPr>
        <p:spPr bwMode="auto">
          <a:xfrm>
            <a:off x="304800" y="1246873"/>
            <a:ext cx="868680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a:latin typeface="Cambria Math" panose="02040503050406030204" pitchFamily="18" charset="0"/>
                <a:ea typeface="Cambria Math" panose="02040503050406030204" pitchFamily="18" charset="0"/>
              </a:rPr>
              <a:t>Software Error </a:t>
            </a:r>
            <a:r>
              <a:rPr lang="en-US" altLang="zh-CN" sz="2400" dirty="0">
                <a:latin typeface="Cambria Math" panose="02040503050406030204" pitchFamily="18" charset="0"/>
                <a:ea typeface="Cambria Math" panose="02040503050406030204" pitchFamily="18" charset="0"/>
              </a:rPr>
              <a:t>: An incorrect internal state that is the manifestation of some fault</a:t>
            </a:r>
          </a:p>
        </p:txBody>
      </p:sp>
      <p:sp>
        <p:nvSpPr>
          <p:cNvPr id="7" name="Text Box 6"/>
          <p:cNvSpPr txBox="1">
            <a:spLocks noChangeArrowheads="1"/>
          </p:cNvSpPr>
          <p:nvPr/>
        </p:nvSpPr>
        <p:spPr bwMode="auto">
          <a:xfrm>
            <a:off x="519114" y="2718062"/>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a:solidFill>
                  <a:schemeClr val="tx1"/>
                </a:solidFill>
                <a:latin typeface="+mj-lt"/>
              </a:rPr>
              <a:t>C</a:t>
            </a:r>
            <a:r>
              <a:rPr lang="en-US" altLang="en-US" sz="1600" b="0" dirty="0" err="1">
                <a:solidFill>
                  <a:schemeClr val="tx1"/>
                </a:solidFill>
                <a:latin typeface="+mj-lt"/>
              </a:rPr>
              <a:t>Sta</a:t>
            </a: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length = </a:t>
            </a:r>
            <a:r>
              <a:rPr lang="en-US" altLang="en-US" sz="1600" b="0" dirty="0" err="1">
                <a:solidFill>
                  <a:schemeClr val="tx1"/>
                </a:solidFill>
                <a:latin typeface="+mj-lt"/>
              </a:rPr>
              <a:t>numbers.length</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double mean, sum;</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System.out.println</a:t>
            </a:r>
            <a:r>
              <a:rPr lang="en-US" altLang="en-US" sz="1600" b="0" dirty="0">
                <a:solidFill>
                  <a:schemeClr val="tx1"/>
                </a:solidFill>
                <a:latin typeface="+mj-lt"/>
              </a:rPr>
              <a:t> ("mean:  " + mean);</a:t>
            </a:r>
          </a:p>
          <a:p>
            <a:pPr>
              <a:lnSpc>
                <a:spcPct val="85000"/>
              </a:lnSpc>
            </a:pPr>
            <a:r>
              <a:rPr lang="en-US" altLang="en-US" sz="1600" b="0" dirty="0">
                <a:solidFill>
                  <a:schemeClr val="tx1"/>
                </a:solidFill>
                <a:latin typeface="+mj-lt"/>
              </a:rPr>
              <a:t>}</a:t>
            </a:r>
          </a:p>
        </p:txBody>
      </p:sp>
      <p:sp>
        <p:nvSpPr>
          <p:cNvPr id="10" name="爆炸形 1 9"/>
          <p:cNvSpPr/>
          <p:nvPr/>
        </p:nvSpPr>
        <p:spPr>
          <a:xfrm>
            <a:off x="6318081" y="3919171"/>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Error</a:t>
            </a:r>
            <a:endParaRPr lang="zh-CN" altLang="en-US" sz="3200" dirty="0">
              <a:solidFill>
                <a:schemeClr val="tx1"/>
              </a:solidFill>
            </a:endParaRPr>
          </a:p>
        </p:txBody>
      </p:sp>
      <p:sp>
        <p:nvSpPr>
          <p:cNvPr id="11" name="矩形 10"/>
          <p:cNvSpPr/>
          <p:nvPr/>
        </p:nvSpPr>
        <p:spPr>
          <a:xfrm>
            <a:off x="4844240" y="2728456"/>
            <a:ext cx="2512932"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2" name="矩形 11"/>
          <p:cNvSpPr/>
          <p:nvPr/>
        </p:nvSpPr>
        <p:spPr>
          <a:xfrm>
            <a:off x="4844024" y="3599226"/>
            <a:ext cx="1941557"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3" name="矩形 12"/>
          <p:cNvSpPr/>
          <p:nvPr/>
        </p:nvSpPr>
        <p:spPr>
          <a:xfrm>
            <a:off x="4850478" y="4043328"/>
            <a:ext cx="1542410" cy="461665"/>
          </a:xfrm>
          <a:prstGeom prst="rect">
            <a:avLst/>
          </a:prstGeom>
        </p:spPr>
        <p:txBody>
          <a:bodyPr wrap="none">
            <a:spAutoFit/>
          </a:bodyPr>
          <a:lstStyle/>
          <a:p>
            <a:r>
              <a:rPr lang="en-US" altLang="zh-CN" dirty="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4" name="圆角矩形 13"/>
          <p:cNvSpPr/>
          <p:nvPr/>
        </p:nvSpPr>
        <p:spPr bwMode="auto">
          <a:xfrm>
            <a:off x="1143000" y="4314493"/>
            <a:ext cx="2133600" cy="381000"/>
          </a:xfrm>
          <a:prstGeom prst="roundRect">
            <a:avLst/>
          </a:prstGeom>
          <a:noFill/>
          <a:ln w="28575" cap="flat" cmpd="sng" algn="ctr">
            <a:solidFill>
              <a:srgbClr val="93052E"/>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68496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7" name="Rectangle 3"/>
          <p:cNvSpPr txBox="1">
            <a:spLocks noChangeArrowheads="1"/>
          </p:cNvSpPr>
          <p:nvPr/>
        </p:nvSpPr>
        <p:spPr bwMode="auto">
          <a:xfrm>
            <a:off x="14246" y="1397420"/>
            <a:ext cx="8969580" cy="87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u="sng" dirty="0">
                <a:latin typeface="Cambria Math" panose="02040503050406030204" pitchFamily="18" charset="0"/>
                <a:ea typeface="Cambria Math" panose="02040503050406030204" pitchFamily="18" charset="0"/>
              </a:rPr>
              <a:t>Software Failure</a:t>
            </a:r>
            <a:r>
              <a:rPr lang="en-US" altLang="zh-CN" sz="2400" dirty="0">
                <a:latin typeface="Cambria Math" panose="02040503050406030204" pitchFamily="18" charset="0"/>
                <a:ea typeface="Cambria Math" panose="02040503050406030204" pitchFamily="18" charset="0"/>
              </a:rPr>
              <a:t> : External, incorrect behavior with respect to the requirements or other description of the expected behavior</a:t>
            </a:r>
          </a:p>
        </p:txBody>
      </p:sp>
      <p:sp>
        <p:nvSpPr>
          <p:cNvPr id="8" name="Text Box 6"/>
          <p:cNvSpPr txBox="1">
            <a:spLocks noChangeArrowheads="1"/>
          </p:cNvSpPr>
          <p:nvPr/>
        </p:nvSpPr>
        <p:spPr bwMode="auto">
          <a:xfrm>
            <a:off x="5334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a:solidFill>
                  <a:schemeClr val="tx1"/>
                </a:solidFill>
                <a:latin typeface="+mj-lt"/>
              </a:rPr>
              <a:t>C</a:t>
            </a:r>
            <a:r>
              <a:rPr lang="en-US" altLang="en-US" sz="1600" b="0" dirty="0" err="1">
                <a:solidFill>
                  <a:schemeClr val="tx1"/>
                </a:solidFill>
                <a:latin typeface="+mj-lt"/>
              </a:rPr>
              <a:t>Sta</a:t>
            </a: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length = </a:t>
            </a:r>
            <a:r>
              <a:rPr lang="en-US" altLang="en-US" sz="1600" b="0" dirty="0" err="1">
                <a:solidFill>
                  <a:schemeClr val="tx1"/>
                </a:solidFill>
                <a:latin typeface="+mj-lt"/>
              </a:rPr>
              <a:t>numbers.length</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double mean, sum;</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System.out.println</a:t>
            </a:r>
            <a:r>
              <a:rPr lang="en-US" altLang="en-US" sz="1600" b="0" dirty="0">
                <a:solidFill>
                  <a:schemeClr val="tx1"/>
                </a:solidFill>
                <a:latin typeface="+mj-lt"/>
              </a:rPr>
              <a:t> ("mean:  " + mean);</a:t>
            </a:r>
          </a:p>
          <a:p>
            <a:pPr>
              <a:lnSpc>
                <a:spcPct val="85000"/>
              </a:lnSpc>
            </a:pPr>
            <a:r>
              <a:rPr lang="en-US" altLang="en-US" sz="1600" b="0" dirty="0">
                <a:solidFill>
                  <a:schemeClr val="tx1"/>
                </a:solidFill>
                <a:latin typeface="+mj-lt"/>
              </a:rPr>
              <a:t>}</a:t>
            </a:r>
          </a:p>
        </p:txBody>
      </p:sp>
      <p:sp>
        <p:nvSpPr>
          <p:cNvPr id="9" name="爆炸形 1 8"/>
          <p:cNvSpPr/>
          <p:nvPr/>
        </p:nvSpPr>
        <p:spPr>
          <a:xfrm>
            <a:off x="6492682" y="4490775"/>
            <a:ext cx="2651318"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Failure</a:t>
            </a:r>
            <a:endParaRPr lang="zh-CN" altLang="en-US" sz="3200" dirty="0">
              <a:solidFill>
                <a:schemeClr val="tx1"/>
              </a:solidFill>
            </a:endParaRPr>
          </a:p>
        </p:txBody>
      </p:sp>
      <p:sp>
        <p:nvSpPr>
          <p:cNvPr id="10" name="矩形 9"/>
          <p:cNvSpPr/>
          <p:nvPr/>
        </p:nvSpPr>
        <p:spPr>
          <a:xfrm>
            <a:off x="4858526" y="2749235"/>
            <a:ext cx="2512932"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1" name="矩形 10"/>
          <p:cNvSpPr/>
          <p:nvPr/>
        </p:nvSpPr>
        <p:spPr>
          <a:xfrm>
            <a:off x="4858310" y="3620005"/>
            <a:ext cx="1941557"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2" name="矩形 11"/>
          <p:cNvSpPr/>
          <p:nvPr/>
        </p:nvSpPr>
        <p:spPr>
          <a:xfrm>
            <a:off x="4885620" y="4064107"/>
            <a:ext cx="1542410" cy="461665"/>
          </a:xfrm>
          <a:prstGeom prst="rect">
            <a:avLst/>
          </a:prstGeom>
        </p:spPr>
        <p:txBody>
          <a:bodyPr wrap="none">
            <a:spAutoFit/>
          </a:bodyPr>
          <a:lstStyle/>
          <a:p>
            <a:r>
              <a:rPr lang="en-US" altLang="zh-CN" dirty="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3" name="矩形 12"/>
          <p:cNvSpPr/>
          <p:nvPr/>
        </p:nvSpPr>
        <p:spPr>
          <a:xfrm>
            <a:off x="4885620" y="4711967"/>
            <a:ext cx="1313180"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mean=4</a:t>
            </a:r>
            <a:endParaRPr lang="zh-CN" altLang="en-US" dirty="0">
              <a:latin typeface="Cambria Math" panose="02040503050406030204" pitchFamily="18" charset="0"/>
            </a:endParaRPr>
          </a:p>
        </p:txBody>
      </p:sp>
      <p:sp>
        <p:nvSpPr>
          <p:cNvPr id="14" name="矩形 13"/>
          <p:cNvSpPr/>
          <p:nvPr/>
        </p:nvSpPr>
        <p:spPr>
          <a:xfrm>
            <a:off x="4885620" y="5196508"/>
            <a:ext cx="1313180" cy="461665"/>
          </a:xfrm>
          <a:prstGeom prst="rect">
            <a:avLst/>
          </a:prstGeom>
        </p:spPr>
        <p:txBody>
          <a:bodyPr wrap="none">
            <a:spAutoFit/>
          </a:bodyPr>
          <a:lstStyle/>
          <a:p>
            <a:r>
              <a:rPr lang="en-US" altLang="zh-CN" dirty="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p:sp>
        <p:nvSpPr>
          <p:cNvPr id="15" name="圆角矩形 14"/>
          <p:cNvSpPr/>
          <p:nvPr/>
        </p:nvSpPr>
        <p:spPr bwMode="auto">
          <a:xfrm>
            <a:off x="788700" y="5213521"/>
            <a:ext cx="3707100" cy="381000"/>
          </a:xfrm>
          <a:prstGeom prst="roundRect">
            <a:avLst/>
          </a:prstGeom>
          <a:noFill/>
          <a:ln w="28575" cap="flat" cmpd="sng" algn="ctr">
            <a:solidFill>
              <a:srgbClr val="93052E"/>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69787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8" name="Text Box 6"/>
          <p:cNvSpPr txBox="1">
            <a:spLocks noChangeArrowheads="1"/>
          </p:cNvSpPr>
          <p:nvPr/>
        </p:nvSpPr>
        <p:spPr bwMode="auto">
          <a:xfrm>
            <a:off x="762000" y="2133717"/>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a:solidFill>
                  <a:schemeClr val="tx1"/>
                </a:solidFill>
                <a:latin typeface="+mj-lt"/>
              </a:rPr>
              <a:t>C</a:t>
            </a:r>
            <a:r>
              <a:rPr lang="en-US" altLang="en-US" sz="1600" b="0" dirty="0" err="1">
                <a:solidFill>
                  <a:schemeClr val="tx1"/>
                </a:solidFill>
                <a:latin typeface="+mj-lt"/>
              </a:rPr>
              <a:t>Sta</a:t>
            </a: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length = </a:t>
            </a:r>
            <a:r>
              <a:rPr lang="en-US" altLang="en-US" sz="1600" b="0" dirty="0" err="1">
                <a:solidFill>
                  <a:schemeClr val="tx1"/>
                </a:solidFill>
                <a:latin typeface="+mj-lt"/>
              </a:rPr>
              <a:t>numbers.length</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double mean, sum;</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System.out.println</a:t>
            </a:r>
            <a:r>
              <a:rPr lang="en-US" altLang="en-US" sz="1600" b="0" dirty="0">
                <a:solidFill>
                  <a:schemeClr val="tx1"/>
                </a:solidFill>
                <a:latin typeface="+mj-lt"/>
              </a:rPr>
              <a:t> ("mean:  " + mean);</a:t>
            </a:r>
          </a:p>
          <a:p>
            <a:pPr>
              <a:lnSpc>
                <a:spcPct val="85000"/>
              </a:lnSpc>
            </a:pPr>
            <a:r>
              <a:rPr lang="en-US" altLang="en-US" sz="1600" b="0" dirty="0">
                <a:solidFill>
                  <a:schemeClr val="tx1"/>
                </a:solidFill>
                <a:latin typeface="+mj-lt"/>
              </a:rPr>
              <a:t>}</a:t>
            </a:r>
          </a:p>
        </p:txBody>
      </p:sp>
      <p:sp>
        <p:nvSpPr>
          <p:cNvPr id="9" name="爆炸形 1 8"/>
          <p:cNvSpPr/>
          <p:nvPr/>
        </p:nvSpPr>
        <p:spPr>
          <a:xfrm>
            <a:off x="5072064" y="1406236"/>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Fault</a:t>
            </a:r>
            <a:endParaRPr lang="zh-CN" altLang="en-US" sz="3200" dirty="0">
              <a:solidFill>
                <a:schemeClr val="tx1"/>
              </a:solidFill>
            </a:endParaRPr>
          </a:p>
        </p:txBody>
      </p:sp>
      <p:sp>
        <p:nvSpPr>
          <p:cNvPr id="10" name="爆炸形 1 9"/>
          <p:cNvSpPr/>
          <p:nvPr/>
        </p:nvSpPr>
        <p:spPr>
          <a:xfrm>
            <a:off x="4851068" y="4530436"/>
            <a:ext cx="276893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Failure</a:t>
            </a:r>
            <a:endParaRPr lang="zh-CN" altLang="en-US" sz="3200" dirty="0">
              <a:solidFill>
                <a:schemeClr val="tx1"/>
              </a:solidFill>
            </a:endParaRPr>
          </a:p>
        </p:txBody>
      </p:sp>
      <p:sp>
        <p:nvSpPr>
          <p:cNvPr id="11" name="爆炸形 1 10"/>
          <p:cNvSpPr/>
          <p:nvPr/>
        </p:nvSpPr>
        <p:spPr>
          <a:xfrm>
            <a:off x="6596064" y="2930236"/>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Error</a:t>
            </a:r>
            <a:endParaRPr lang="zh-CN" altLang="en-US" sz="3200" dirty="0">
              <a:solidFill>
                <a:schemeClr val="tx1"/>
              </a:solidFill>
            </a:endParaRPr>
          </a:p>
        </p:txBody>
      </p:sp>
      <p:sp>
        <p:nvSpPr>
          <p:cNvPr id="12" name="圆角矩形 11"/>
          <p:cNvSpPr/>
          <p:nvPr/>
        </p:nvSpPr>
        <p:spPr bwMode="auto">
          <a:xfrm>
            <a:off x="1657578" y="3376550"/>
            <a:ext cx="609600" cy="381000"/>
          </a:xfrm>
          <a:prstGeom prst="roundRect">
            <a:avLst/>
          </a:prstGeom>
          <a:noFill/>
          <a:ln w="28575" cap="flat" cmpd="sng" algn="ctr">
            <a:solidFill>
              <a:srgbClr val="93052E"/>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14" name="圆角矩形 13"/>
          <p:cNvSpPr/>
          <p:nvPr/>
        </p:nvSpPr>
        <p:spPr bwMode="auto">
          <a:xfrm>
            <a:off x="1334634" y="3768436"/>
            <a:ext cx="2289629" cy="381000"/>
          </a:xfrm>
          <a:prstGeom prst="roundRect">
            <a:avLst/>
          </a:prstGeom>
          <a:noFill/>
          <a:ln w="28575" cap="flat" cmpd="sng" algn="ctr">
            <a:solidFill>
              <a:srgbClr val="93052E"/>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15" name="圆角矩形 14"/>
          <p:cNvSpPr/>
          <p:nvPr/>
        </p:nvSpPr>
        <p:spPr bwMode="auto">
          <a:xfrm>
            <a:off x="1029834" y="4581294"/>
            <a:ext cx="3737430" cy="381000"/>
          </a:xfrm>
          <a:prstGeom prst="roundRect">
            <a:avLst/>
          </a:prstGeom>
          <a:noFill/>
          <a:ln w="28575" cap="flat" cmpd="sng" algn="ctr">
            <a:solidFill>
              <a:srgbClr val="93052E"/>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246778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15" name="Rectangle 2"/>
          <p:cNvSpPr txBox="1">
            <a:spLocks noChangeArrowheads="1"/>
          </p:cNvSpPr>
          <p:nvPr/>
        </p:nvSpPr>
        <p:spPr bwMode="auto">
          <a:xfrm>
            <a:off x="-533400" y="1447800"/>
            <a:ext cx="96012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a:latin typeface="Cambria Math" panose="02040503050406030204" pitchFamily="18" charset="0"/>
                <a:ea typeface="Cambria Math" panose="02040503050406030204" pitchFamily="18" charset="0"/>
              </a:rPr>
              <a:t>PIE</a:t>
            </a:r>
            <a:r>
              <a:rPr lang="zh-CN" altLang="en-US" sz="3200" dirty="0">
                <a:latin typeface="Cambria Math" panose="02040503050406030204" pitchFamily="18" charset="0"/>
                <a:ea typeface="Cambria Math" panose="02040503050406030204" pitchFamily="18" charset="0"/>
              </a:rPr>
              <a:t>（</a:t>
            </a:r>
            <a:r>
              <a:rPr lang="en-US" altLang="zh-CN" sz="3200" dirty="0">
                <a:latin typeface="Cambria Math" panose="02040503050406030204" pitchFamily="18" charset="0"/>
                <a:ea typeface="Cambria Math" panose="02040503050406030204" pitchFamily="18" charset="0"/>
              </a:rPr>
              <a:t>Propagation-Infection-Execution</a:t>
            </a:r>
            <a:r>
              <a:rPr lang="zh-CN" altLang="en-US" sz="3200" dirty="0">
                <a:latin typeface="Cambria Math" panose="02040503050406030204" pitchFamily="18" charset="0"/>
                <a:ea typeface="Cambria Math" panose="02040503050406030204" pitchFamily="18" charset="0"/>
              </a:rPr>
              <a:t>）</a:t>
            </a:r>
            <a:r>
              <a:rPr lang="en-US" altLang="zh-CN" sz="3200" dirty="0">
                <a:latin typeface="Cambria Math" panose="02040503050406030204" pitchFamily="18" charset="0"/>
                <a:ea typeface="Cambria Math" panose="02040503050406030204" pitchFamily="18" charset="0"/>
              </a:rPr>
              <a:t> Model</a:t>
            </a:r>
          </a:p>
        </p:txBody>
      </p:sp>
      <p:sp>
        <p:nvSpPr>
          <p:cNvPr id="16" name="Rectangle 3"/>
          <p:cNvSpPr txBox="1">
            <a:spLocks noChangeArrowheads="1"/>
          </p:cNvSpPr>
          <p:nvPr/>
        </p:nvSpPr>
        <p:spPr bwMode="auto">
          <a:xfrm>
            <a:off x="228600" y="2438400"/>
            <a:ext cx="8610600" cy="2642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onotype Sorts" charset="2"/>
              <a:buAutoNum type="arabicPeriod"/>
            </a:pPr>
            <a:r>
              <a:rPr lang="en-US" altLang="zh-CN" sz="2400" u="sng" dirty="0">
                <a:latin typeface="Cambria Math" panose="02040503050406030204" pitchFamily="18" charset="0"/>
                <a:ea typeface="Cambria Math" panose="02040503050406030204" pitchFamily="18" charset="0"/>
              </a:rPr>
              <a:t>Execution/Reachability</a:t>
            </a:r>
            <a:r>
              <a:rPr lang="en-US" altLang="zh-CN" sz="2400" dirty="0">
                <a:latin typeface="Cambria Math" panose="02040503050406030204" pitchFamily="18" charset="0"/>
                <a:ea typeface="Cambria Math" panose="02040503050406030204" pitchFamily="18" charset="0"/>
              </a:rPr>
              <a:t> : The location or locations in the program that contain the fault must be reached </a:t>
            </a:r>
          </a:p>
          <a:p>
            <a:pPr marL="457200" indent="-457200">
              <a:buFont typeface="Monotype Sorts" charset="2"/>
              <a:buAutoNum type="arabicPeriod"/>
            </a:pPr>
            <a:r>
              <a:rPr lang="en-US" altLang="zh-CN" sz="2400" u="sng" dirty="0">
                <a:latin typeface="Cambria Math" panose="02040503050406030204" pitchFamily="18" charset="0"/>
                <a:ea typeface="Cambria Math" panose="02040503050406030204" pitchFamily="18" charset="0"/>
              </a:rPr>
              <a:t>Infection</a:t>
            </a:r>
            <a:r>
              <a:rPr lang="en-US" altLang="zh-CN" sz="2400" dirty="0">
                <a:latin typeface="Cambria Math" panose="02040503050406030204" pitchFamily="18" charset="0"/>
                <a:ea typeface="Cambria Math" panose="02040503050406030204" pitchFamily="18" charset="0"/>
              </a:rPr>
              <a:t> : The state of the program must be incorrect</a:t>
            </a:r>
          </a:p>
          <a:p>
            <a:pPr marL="457200" indent="-457200">
              <a:buFont typeface="Monotype Sorts" charset="2"/>
              <a:buAutoNum type="arabicPeriod"/>
            </a:pPr>
            <a:r>
              <a:rPr lang="en-US" altLang="zh-CN" sz="2400" u="sng" dirty="0">
                <a:latin typeface="Cambria Math" panose="02040503050406030204" pitchFamily="18" charset="0"/>
                <a:ea typeface="Cambria Math" panose="02040503050406030204" pitchFamily="18" charset="0"/>
              </a:rPr>
              <a:t>Propagation</a:t>
            </a:r>
            <a:r>
              <a:rPr lang="en-US" altLang="zh-CN" sz="2400" dirty="0">
                <a:latin typeface="Cambria Math" panose="02040503050406030204" pitchFamily="18" charset="0"/>
                <a:ea typeface="Cambria Math" panose="02040503050406030204" pitchFamily="18" charset="0"/>
              </a:rPr>
              <a:t> : The infected state must propagate to cause some output of the program to be incorrect</a:t>
            </a:r>
          </a:p>
        </p:txBody>
      </p:sp>
      <p:sp>
        <p:nvSpPr>
          <p:cNvPr id="5" name="爆炸形 1 4"/>
          <p:cNvSpPr/>
          <p:nvPr/>
        </p:nvSpPr>
        <p:spPr>
          <a:xfrm>
            <a:off x="914400" y="4800600"/>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Fault</a:t>
            </a:r>
            <a:endParaRPr lang="zh-CN" altLang="en-US" sz="3200" dirty="0">
              <a:solidFill>
                <a:schemeClr val="tx1"/>
              </a:solidFill>
            </a:endParaRPr>
          </a:p>
        </p:txBody>
      </p:sp>
      <p:sp>
        <p:nvSpPr>
          <p:cNvPr id="6" name="爆炸形 1 5"/>
          <p:cNvSpPr/>
          <p:nvPr/>
        </p:nvSpPr>
        <p:spPr>
          <a:xfrm>
            <a:off x="6307230" y="4782403"/>
            <a:ext cx="2667000"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Failure</a:t>
            </a:r>
            <a:endParaRPr lang="zh-CN" altLang="en-US" sz="3200" dirty="0">
              <a:solidFill>
                <a:schemeClr val="tx1"/>
              </a:solidFill>
            </a:endParaRPr>
          </a:p>
        </p:txBody>
      </p:sp>
      <p:sp>
        <p:nvSpPr>
          <p:cNvPr id="7" name="爆炸形 1 6"/>
          <p:cNvSpPr/>
          <p:nvPr/>
        </p:nvSpPr>
        <p:spPr>
          <a:xfrm>
            <a:off x="3609109" y="4800600"/>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Error</a:t>
            </a:r>
            <a:endParaRPr lang="zh-CN" altLang="en-US" sz="3200" dirty="0">
              <a:solidFill>
                <a:schemeClr val="tx1"/>
              </a:solidFill>
            </a:endParaRPr>
          </a:p>
        </p:txBody>
      </p:sp>
      <p:sp>
        <p:nvSpPr>
          <p:cNvPr id="2" name="右箭头 1"/>
          <p:cNvSpPr/>
          <p:nvPr/>
        </p:nvSpPr>
        <p:spPr bwMode="auto">
          <a:xfrm>
            <a:off x="3200400" y="5638800"/>
            <a:ext cx="304800" cy="2286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9" name="右箭头 8"/>
          <p:cNvSpPr/>
          <p:nvPr/>
        </p:nvSpPr>
        <p:spPr bwMode="auto">
          <a:xfrm>
            <a:off x="5844860" y="5603285"/>
            <a:ext cx="304800" cy="2286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25846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animBg="1"/>
      <p:bldP spid="6" grpId="0" animBg="1"/>
      <p:bldP spid="7" grpId="0" animBg="1"/>
      <p:bldP spid="2"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8" name="Text Box 6"/>
          <p:cNvSpPr txBox="1">
            <a:spLocks noChangeArrowheads="1"/>
          </p:cNvSpPr>
          <p:nvPr/>
        </p:nvSpPr>
        <p:spPr bwMode="auto">
          <a:xfrm>
            <a:off x="566736" y="2708681"/>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a:solidFill>
                  <a:schemeClr val="tx1"/>
                </a:solidFill>
                <a:latin typeface="+mj-lt"/>
              </a:rPr>
              <a:t>C</a:t>
            </a:r>
            <a:r>
              <a:rPr lang="en-US" altLang="en-US" sz="1600" b="0" dirty="0" err="1">
                <a:solidFill>
                  <a:schemeClr val="tx1"/>
                </a:solidFill>
                <a:latin typeface="+mj-lt"/>
              </a:rPr>
              <a:t>Sta</a:t>
            </a: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length = </a:t>
            </a:r>
            <a:r>
              <a:rPr lang="en-US" altLang="en-US" sz="1600" b="0" dirty="0" err="1">
                <a:solidFill>
                  <a:schemeClr val="tx1"/>
                </a:solidFill>
                <a:latin typeface="+mj-lt"/>
              </a:rPr>
              <a:t>numbers.length</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double mean, sum;</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System.out.println</a:t>
            </a:r>
            <a:r>
              <a:rPr lang="en-US" altLang="en-US" sz="1600" b="0" dirty="0">
                <a:solidFill>
                  <a:schemeClr val="tx1"/>
                </a:solidFill>
                <a:latin typeface="+mj-lt"/>
              </a:rPr>
              <a:t> ("mean:  " + mean);</a:t>
            </a:r>
          </a:p>
          <a:p>
            <a:pPr>
              <a:lnSpc>
                <a:spcPct val="85000"/>
              </a:lnSpc>
            </a:pPr>
            <a:r>
              <a:rPr lang="en-US" altLang="en-US" sz="1600" b="0" dirty="0">
                <a:solidFill>
                  <a:schemeClr val="tx1"/>
                </a:solidFill>
                <a:latin typeface="+mj-lt"/>
              </a:rPr>
              <a:t>}</a:t>
            </a:r>
          </a:p>
        </p:txBody>
      </p:sp>
      <p:sp>
        <p:nvSpPr>
          <p:cNvPr id="9" name="爆炸形 1 8"/>
          <p:cNvSpPr/>
          <p:nvPr/>
        </p:nvSpPr>
        <p:spPr>
          <a:xfrm>
            <a:off x="2684165" y="929656"/>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Fault</a:t>
            </a:r>
            <a:endParaRPr lang="zh-CN" altLang="en-US" sz="3200" dirty="0">
              <a:solidFill>
                <a:schemeClr val="tx1"/>
              </a:solidFill>
            </a:endParaRPr>
          </a:p>
        </p:txBody>
      </p:sp>
      <p:sp>
        <p:nvSpPr>
          <p:cNvPr id="10" name="爆炸形 1 9"/>
          <p:cNvSpPr/>
          <p:nvPr/>
        </p:nvSpPr>
        <p:spPr>
          <a:xfrm>
            <a:off x="5829088" y="5105400"/>
            <a:ext cx="2766020"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Failure</a:t>
            </a:r>
            <a:endParaRPr lang="zh-CN" altLang="en-US" sz="3200" dirty="0">
              <a:solidFill>
                <a:schemeClr val="tx1"/>
              </a:solidFill>
            </a:endParaRPr>
          </a:p>
        </p:txBody>
      </p:sp>
      <p:sp>
        <p:nvSpPr>
          <p:cNvPr id="11" name="爆炸形 1 10"/>
          <p:cNvSpPr/>
          <p:nvPr/>
        </p:nvSpPr>
        <p:spPr>
          <a:xfrm>
            <a:off x="6994140" y="3359757"/>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Error</a:t>
            </a:r>
            <a:endParaRPr lang="zh-CN" altLang="en-US" sz="3200" dirty="0">
              <a:solidFill>
                <a:schemeClr val="tx1"/>
              </a:solidFill>
            </a:endParaRPr>
          </a:p>
        </p:txBody>
      </p:sp>
      <p:sp>
        <p:nvSpPr>
          <p:cNvPr id="12" name="圆角矩形 11"/>
          <p:cNvSpPr/>
          <p:nvPr/>
        </p:nvSpPr>
        <p:spPr bwMode="auto">
          <a:xfrm>
            <a:off x="1462314" y="3951514"/>
            <a:ext cx="609600" cy="381000"/>
          </a:xfrm>
          <a:prstGeom prst="roundRect">
            <a:avLst/>
          </a:prstGeom>
          <a:noFill/>
          <a:ln w="28575" cap="flat" cmpd="sng" algn="ctr">
            <a:solidFill>
              <a:srgbClr val="93052E"/>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14" name="圆角矩形 13"/>
          <p:cNvSpPr/>
          <p:nvPr/>
        </p:nvSpPr>
        <p:spPr bwMode="auto">
          <a:xfrm>
            <a:off x="1139370" y="4343400"/>
            <a:ext cx="2289629" cy="381000"/>
          </a:xfrm>
          <a:prstGeom prst="roundRect">
            <a:avLst/>
          </a:prstGeom>
          <a:noFill/>
          <a:ln w="28575" cap="flat" cmpd="sng" algn="ctr">
            <a:solidFill>
              <a:srgbClr val="93052E"/>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15" name="圆角矩形 14"/>
          <p:cNvSpPr/>
          <p:nvPr/>
        </p:nvSpPr>
        <p:spPr bwMode="auto">
          <a:xfrm>
            <a:off x="834570" y="5156258"/>
            <a:ext cx="3737430" cy="381000"/>
          </a:xfrm>
          <a:prstGeom prst="roundRect">
            <a:avLst/>
          </a:prstGeom>
          <a:noFill/>
          <a:ln w="28575" cap="flat" cmpd="sng" algn="ctr">
            <a:solidFill>
              <a:srgbClr val="93052E"/>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13" name="矩形 12"/>
          <p:cNvSpPr/>
          <p:nvPr/>
        </p:nvSpPr>
        <p:spPr>
          <a:xfrm>
            <a:off x="4858526" y="2749235"/>
            <a:ext cx="2512932"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Test Input: [3,4,5]</a:t>
            </a:r>
            <a:endParaRPr lang="zh-CN" altLang="en-US" dirty="0">
              <a:latin typeface="Cambria Math" panose="02040503050406030204" pitchFamily="18" charset="0"/>
            </a:endParaRPr>
          </a:p>
        </p:txBody>
      </p:sp>
      <p:sp>
        <p:nvSpPr>
          <p:cNvPr id="16" name="矩形 15"/>
          <p:cNvSpPr/>
          <p:nvPr/>
        </p:nvSpPr>
        <p:spPr>
          <a:xfrm>
            <a:off x="4858310" y="3620005"/>
            <a:ext cx="1941557"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sum=3+4+5</a:t>
            </a:r>
            <a:endParaRPr lang="zh-CN" altLang="en-US" dirty="0">
              <a:latin typeface="Cambria Math" panose="02040503050406030204" pitchFamily="18" charset="0"/>
            </a:endParaRPr>
          </a:p>
        </p:txBody>
      </p:sp>
      <p:sp>
        <p:nvSpPr>
          <p:cNvPr id="17" name="矩形 16"/>
          <p:cNvSpPr/>
          <p:nvPr/>
        </p:nvSpPr>
        <p:spPr>
          <a:xfrm>
            <a:off x="4885620" y="4064107"/>
            <a:ext cx="1542410" cy="461665"/>
          </a:xfrm>
          <a:prstGeom prst="rect">
            <a:avLst/>
          </a:prstGeom>
        </p:spPr>
        <p:txBody>
          <a:bodyPr wrap="none">
            <a:spAutoFit/>
          </a:bodyPr>
          <a:lstStyle/>
          <a:p>
            <a:r>
              <a:rPr lang="en-US" altLang="zh-CN" dirty="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8" name="矩形 17"/>
          <p:cNvSpPr/>
          <p:nvPr/>
        </p:nvSpPr>
        <p:spPr>
          <a:xfrm>
            <a:off x="4885620" y="4711967"/>
            <a:ext cx="1313180"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mean=4</a:t>
            </a:r>
            <a:endParaRPr lang="zh-CN" altLang="en-US" dirty="0">
              <a:latin typeface="Cambria Math" panose="02040503050406030204" pitchFamily="18" charset="0"/>
            </a:endParaRPr>
          </a:p>
        </p:txBody>
      </p:sp>
      <p:sp>
        <p:nvSpPr>
          <p:cNvPr id="19" name="矩形 18"/>
          <p:cNvSpPr/>
          <p:nvPr/>
        </p:nvSpPr>
        <p:spPr>
          <a:xfrm>
            <a:off x="4885620" y="5196508"/>
            <a:ext cx="1313180" cy="461665"/>
          </a:xfrm>
          <a:prstGeom prst="rect">
            <a:avLst/>
          </a:prstGeom>
        </p:spPr>
        <p:txBody>
          <a:bodyPr wrap="none">
            <a:spAutoFit/>
          </a:bodyPr>
          <a:lstStyle/>
          <a:p>
            <a:r>
              <a:rPr lang="en-US" altLang="zh-CN" dirty="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p:sp>
        <p:nvSpPr>
          <p:cNvPr id="2" name="矩形 1"/>
          <p:cNvSpPr/>
          <p:nvPr/>
        </p:nvSpPr>
        <p:spPr>
          <a:xfrm>
            <a:off x="2340741" y="3665806"/>
            <a:ext cx="1654620" cy="461665"/>
          </a:xfrm>
          <a:prstGeom prst="rect">
            <a:avLst/>
          </a:prstGeom>
        </p:spPr>
        <p:txBody>
          <a:bodyPr wrap="none">
            <a:spAutoFit/>
          </a:bodyPr>
          <a:lstStyle/>
          <a:p>
            <a:r>
              <a:rPr lang="en-US" altLang="zh-CN" b="1" dirty="0">
                <a:solidFill>
                  <a:srgbClr val="FF0000"/>
                </a:solidFill>
              </a:rPr>
              <a:t>Execution</a:t>
            </a:r>
            <a:endParaRPr lang="zh-CN" altLang="en-US" b="1" dirty="0">
              <a:solidFill>
                <a:srgbClr val="FF0000"/>
              </a:solidFill>
            </a:endParaRPr>
          </a:p>
        </p:txBody>
      </p:sp>
      <p:sp>
        <p:nvSpPr>
          <p:cNvPr id="3" name="矩形 2"/>
          <p:cNvSpPr/>
          <p:nvPr/>
        </p:nvSpPr>
        <p:spPr>
          <a:xfrm>
            <a:off x="3137099" y="4089110"/>
            <a:ext cx="1465466" cy="461665"/>
          </a:xfrm>
          <a:prstGeom prst="rect">
            <a:avLst/>
          </a:prstGeom>
        </p:spPr>
        <p:txBody>
          <a:bodyPr wrap="none">
            <a:spAutoFit/>
          </a:bodyPr>
          <a:lstStyle/>
          <a:p>
            <a:r>
              <a:rPr lang="en-US" altLang="zh-CN" b="1" dirty="0">
                <a:solidFill>
                  <a:srgbClr val="FF0000"/>
                </a:solidFill>
              </a:rPr>
              <a:t>Infection</a:t>
            </a:r>
            <a:endParaRPr lang="zh-CN" altLang="en-US" b="1" dirty="0">
              <a:solidFill>
                <a:srgbClr val="FF0000"/>
              </a:solidFill>
            </a:endParaRPr>
          </a:p>
        </p:txBody>
      </p:sp>
      <p:sp>
        <p:nvSpPr>
          <p:cNvPr id="4" name="矩形 3"/>
          <p:cNvSpPr/>
          <p:nvPr/>
        </p:nvSpPr>
        <p:spPr>
          <a:xfrm>
            <a:off x="131018" y="4868218"/>
            <a:ext cx="1978427" cy="461665"/>
          </a:xfrm>
          <a:prstGeom prst="rect">
            <a:avLst/>
          </a:prstGeom>
        </p:spPr>
        <p:txBody>
          <a:bodyPr wrap="none">
            <a:spAutoFit/>
          </a:bodyPr>
          <a:lstStyle/>
          <a:p>
            <a:r>
              <a:rPr lang="en-US" altLang="zh-CN" b="1" dirty="0">
                <a:solidFill>
                  <a:srgbClr val="FF0000"/>
                </a:solidFill>
              </a:rPr>
              <a:t>Propagation</a:t>
            </a:r>
            <a:endParaRPr lang="zh-CN" altLang="en-US" b="1" dirty="0">
              <a:solidFill>
                <a:srgbClr val="FF0000"/>
              </a:solidFill>
            </a:endParaRPr>
          </a:p>
        </p:txBody>
      </p:sp>
    </p:spTree>
    <p:extLst>
      <p:ext uri="{BB962C8B-B14F-4D97-AF65-F5344CB8AC3E}">
        <p14:creationId xmlns:p14="http://schemas.microsoft.com/office/powerpoint/2010/main" val="56733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5" grpId="0" animBg="1"/>
      <p:bldP spid="13" grpId="0"/>
      <p:bldP spid="16" grpId="0"/>
      <p:bldP spid="17" grpId="0"/>
      <p:bldP spid="18" grpId="0"/>
      <p:bldP spid="19" grpId="0"/>
      <p:bldP spid="2" grpId="0"/>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6" name="矩形 5"/>
          <p:cNvSpPr/>
          <p:nvPr/>
        </p:nvSpPr>
        <p:spPr>
          <a:xfrm>
            <a:off x="304800" y="1658793"/>
            <a:ext cx="6816738" cy="461665"/>
          </a:xfrm>
          <a:prstGeom prst="rect">
            <a:avLst/>
          </a:prstGeom>
        </p:spPr>
        <p:txBody>
          <a:bodyPr wrap="none">
            <a:spAutoFit/>
          </a:bodyPr>
          <a:lstStyle/>
          <a:p>
            <a:r>
              <a:rPr lang="en-US" altLang="zh-CN" b="1" dirty="0">
                <a:latin typeface="Cambria Math" panose="02040503050406030204" pitchFamily="18" charset="0"/>
                <a:ea typeface="Cambria Math" panose="02040503050406030204" pitchFamily="18" charset="0"/>
              </a:rPr>
              <a:t>A test executing the fault may not produce an error!</a:t>
            </a:r>
          </a:p>
        </p:txBody>
      </p:sp>
      <p:sp>
        <p:nvSpPr>
          <p:cNvPr id="7" name="Text Box 6"/>
          <p:cNvSpPr txBox="1">
            <a:spLocks noChangeArrowheads="1"/>
          </p:cNvSpPr>
          <p:nvPr/>
        </p:nvSpPr>
        <p:spPr bwMode="auto">
          <a:xfrm>
            <a:off x="381000" y="2749235"/>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a:solidFill>
                  <a:schemeClr val="tx1"/>
                </a:solidFill>
                <a:latin typeface="+mj-lt"/>
              </a:rPr>
              <a:t>C</a:t>
            </a:r>
            <a:r>
              <a:rPr lang="en-US" altLang="en-US" sz="1600" b="0" dirty="0" err="1">
                <a:solidFill>
                  <a:schemeClr val="tx1"/>
                </a:solidFill>
                <a:latin typeface="+mj-lt"/>
              </a:rPr>
              <a:t>Sta</a:t>
            </a: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length = </a:t>
            </a:r>
            <a:r>
              <a:rPr lang="en-US" altLang="en-US" sz="1600" b="0" dirty="0" err="1">
                <a:solidFill>
                  <a:schemeClr val="tx1"/>
                </a:solidFill>
                <a:latin typeface="+mj-lt"/>
              </a:rPr>
              <a:t>numbers.length</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double mean, sum;</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1;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System.out.println</a:t>
            </a:r>
            <a:r>
              <a:rPr lang="en-US" altLang="en-US" sz="1600" b="0" dirty="0">
                <a:solidFill>
                  <a:schemeClr val="tx1"/>
                </a:solidFill>
                <a:latin typeface="+mj-lt"/>
              </a:rPr>
              <a:t> ("mean:  " + mean);</a:t>
            </a:r>
          </a:p>
          <a:p>
            <a:pPr>
              <a:lnSpc>
                <a:spcPct val="85000"/>
              </a:lnSpc>
            </a:pPr>
            <a:r>
              <a:rPr lang="en-US" altLang="en-US" sz="1600" b="0" dirty="0">
                <a:solidFill>
                  <a:schemeClr val="tx1"/>
                </a:solidFill>
                <a:latin typeface="+mj-lt"/>
              </a:rPr>
              <a:t>}</a:t>
            </a:r>
          </a:p>
        </p:txBody>
      </p:sp>
      <p:sp>
        <p:nvSpPr>
          <p:cNvPr id="8" name="爆炸形 1 7"/>
          <p:cNvSpPr/>
          <p:nvPr/>
        </p:nvSpPr>
        <p:spPr>
          <a:xfrm>
            <a:off x="6302940" y="4396794"/>
            <a:ext cx="2841060" cy="194106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Not an error for “sum”</a:t>
            </a:r>
            <a:endParaRPr lang="zh-CN" altLang="en-US" sz="2000" dirty="0">
              <a:solidFill>
                <a:schemeClr val="tx1"/>
              </a:solidFill>
            </a:endParaRPr>
          </a:p>
        </p:txBody>
      </p:sp>
      <p:sp>
        <p:nvSpPr>
          <p:cNvPr id="9" name="矩形 8"/>
          <p:cNvSpPr/>
          <p:nvPr/>
        </p:nvSpPr>
        <p:spPr>
          <a:xfrm>
            <a:off x="4706126" y="2749235"/>
            <a:ext cx="2512932"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Test Input: [0,4,5]</a:t>
            </a:r>
            <a:endParaRPr lang="zh-CN" altLang="en-US" dirty="0">
              <a:latin typeface="Cambria Math" panose="02040503050406030204" pitchFamily="18" charset="0"/>
            </a:endParaRPr>
          </a:p>
        </p:txBody>
      </p:sp>
      <p:sp>
        <p:nvSpPr>
          <p:cNvPr id="10" name="矩形 9"/>
          <p:cNvSpPr/>
          <p:nvPr/>
        </p:nvSpPr>
        <p:spPr>
          <a:xfrm>
            <a:off x="4705910" y="3620005"/>
            <a:ext cx="1941557"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sum=0+4+5</a:t>
            </a:r>
            <a:endParaRPr lang="zh-CN" altLang="en-US" dirty="0">
              <a:latin typeface="Cambria Math" panose="02040503050406030204" pitchFamily="18" charset="0"/>
            </a:endParaRPr>
          </a:p>
        </p:txBody>
      </p:sp>
      <p:sp>
        <p:nvSpPr>
          <p:cNvPr id="11" name="矩形 10"/>
          <p:cNvSpPr/>
          <p:nvPr/>
        </p:nvSpPr>
        <p:spPr>
          <a:xfrm>
            <a:off x="4733220" y="4064107"/>
            <a:ext cx="1542410" cy="461665"/>
          </a:xfrm>
          <a:prstGeom prst="rect">
            <a:avLst/>
          </a:prstGeom>
        </p:spPr>
        <p:txBody>
          <a:bodyPr wrap="none">
            <a:spAutoFit/>
          </a:bodyPr>
          <a:lstStyle/>
          <a:p>
            <a:r>
              <a:rPr lang="en-US" altLang="zh-CN" dirty="0">
                <a:solidFill>
                  <a:srgbClr val="C00000"/>
                </a:solidFill>
                <a:latin typeface="Cambria Math" panose="02040503050406030204" pitchFamily="18" charset="0"/>
                <a:ea typeface="Cambria Math" panose="02040503050406030204" pitchFamily="18" charset="0"/>
              </a:rPr>
              <a:t>sum=4+5</a:t>
            </a:r>
            <a:endParaRPr lang="zh-CN" altLang="en-US" dirty="0">
              <a:solidFill>
                <a:srgbClr val="C00000"/>
              </a:solidFill>
              <a:latin typeface="Cambria Math" panose="02040503050406030204" pitchFamily="18" charset="0"/>
            </a:endParaRPr>
          </a:p>
        </p:txBody>
      </p:sp>
      <p:sp>
        <p:nvSpPr>
          <p:cNvPr id="12" name="矩形 11"/>
          <p:cNvSpPr/>
          <p:nvPr/>
        </p:nvSpPr>
        <p:spPr>
          <a:xfrm>
            <a:off x="4733220" y="4711967"/>
            <a:ext cx="1313180"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mean=3</a:t>
            </a:r>
            <a:endParaRPr lang="zh-CN" altLang="en-US" dirty="0">
              <a:latin typeface="Cambria Math" panose="02040503050406030204" pitchFamily="18" charset="0"/>
            </a:endParaRPr>
          </a:p>
        </p:txBody>
      </p:sp>
      <p:sp>
        <p:nvSpPr>
          <p:cNvPr id="13" name="矩形 12"/>
          <p:cNvSpPr/>
          <p:nvPr/>
        </p:nvSpPr>
        <p:spPr>
          <a:xfrm>
            <a:off x="4733220" y="5196508"/>
            <a:ext cx="1313180" cy="461665"/>
          </a:xfrm>
          <a:prstGeom prst="rect">
            <a:avLst/>
          </a:prstGeom>
        </p:spPr>
        <p:txBody>
          <a:bodyPr wrap="none">
            <a:spAutoFit/>
          </a:bodyPr>
          <a:lstStyle/>
          <a:p>
            <a:r>
              <a:rPr lang="en-US" altLang="zh-CN" dirty="0">
                <a:solidFill>
                  <a:srgbClr val="C00000"/>
                </a:solidFill>
                <a:latin typeface="Cambria Math" panose="02040503050406030204" pitchFamily="18" charset="0"/>
                <a:ea typeface="Cambria Math" panose="02040503050406030204" pitchFamily="18" charset="0"/>
              </a:rPr>
              <a:t>mean=3</a:t>
            </a:r>
            <a:endParaRPr lang="zh-CN" altLang="en-US" dirty="0">
              <a:solidFill>
                <a:srgbClr val="C00000"/>
              </a:solidFill>
              <a:latin typeface="Cambria Math" panose="02040503050406030204" pitchFamily="18" charset="0"/>
            </a:endParaRPr>
          </a:p>
        </p:txBody>
      </p:sp>
    </p:spTree>
    <p:extLst>
      <p:ext uri="{BB962C8B-B14F-4D97-AF65-F5344CB8AC3E}">
        <p14:creationId xmlns:p14="http://schemas.microsoft.com/office/powerpoint/2010/main" val="418651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14" name="Slide Number Placeholder 5"/>
          <p:cNvSpPr txBox="1">
            <a:spLocks/>
          </p:cNvSpPr>
          <p:nvPr/>
        </p:nvSpPr>
        <p:spPr>
          <a:xfrm>
            <a:off x="4096138" y="6515342"/>
            <a:ext cx="2895600" cy="3460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1pPr>
            <a:lvl2pPr marL="742950" indent="-28575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2pPr>
            <a:lvl3pPr marL="11430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3pPr>
            <a:lvl4pPr marL="16002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4pPr>
            <a:lvl5pPr marL="2057400" indent="-228600" algn="l" rtl="0" eaLnBrk="0" fontAlgn="base"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5pPr>
            <a:lvl6pPr marL="25146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6pPr>
            <a:lvl7pPr marL="29718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7pPr>
            <a:lvl8pPr marL="34290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8pPr>
            <a:lvl9pPr marL="3886200" indent="-228600" algn="l" defTabSz="914400" rtl="0" eaLnBrk="0" fontAlgn="base" latinLnBrk="0" hangingPunct="0">
              <a:spcBef>
                <a:spcPct val="0"/>
              </a:spcBef>
              <a:spcAft>
                <a:spcPct val="0"/>
              </a:spcAft>
              <a:defRPr sz="2000" b="1" kern="1200">
                <a:solidFill>
                  <a:srgbClr val="FAFD00"/>
                </a:solidFill>
                <a:latin typeface="Times New Roman" panose="02020603050405020304" pitchFamily="18" charset="0"/>
                <a:ea typeface="黑体" panose="02010609060101010101" pitchFamily="49" charset="-122"/>
                <a:cs typeface="+mn-cs"/>
              </a:defRPr>
            </a:lvl9pPr>
          </a:lstStyle>
          <a:p>
            <a:pPr algn="ctr"/>
            <a:fld id="{73C12984-F94D-4276-B042-29E5828241C0}" type="slidenum">
              <a:rPr lang="en-US" altLang="zh-CN" sz="1400" b="0" smtClean="0">
                <a:solidFill>
                  <a:schemeClr val="tx1"/>
                </a:solidFill>
              </a:rPr>
              <a:pPr algn="ctr"/>
              <a:t>38</a:t>
            </a:fld>
            <a:endParaRPr lang="en-US" altLang="zh-CN" sz="1400" b="0">
              <a:solidFill>
                <a:schemeClr val="tx1"/>
              </a:solidFill>
            </a:endParaRPr>
          </a:p>
        </p:txBody>
      </p:sp>
      <p:sp>
        <p:nvSpPr>
          <p:cNvPr id="15" name="矩形 14"/>
          <p:cNvSpPr/>
          <p:nvPr/>
        </p:nvSpPr>
        <p:spPr>
          <a:xfrm>
            <a:off x="538552" y="1347692"/>
            <a:ext cx="6152133" cy="461665"/>
          </a:xfrm>
          <a:prstGeom prst="rect">
            <a:avLst/>
          </a:prstGeom>
        </p:spPr>
        <p:txBody>
          <a:bodyPr wrap="none">
            <a:spAutoFit/>
          </a:bodyPr>
          <a:lstStyle/>
          <a:p>
            <a:r>
              <a:rPr lang="en-US" altLang="zh-CN" b="1" dirty="0">
                <a:latin typeface="Cambria Math" panose="02040503050406030204" pitchFamily="18" charset="0"/>
                <a:ea typeface="Cambria Math" panose="02040503050406030204" pitchFamily="18" charset="0"/>
              </a:rPr>
              <a:t>An error may not be propagated to the output!</a:t>
            </a:r>
          </a:p>
        </p:txBody>
      </p:sp>
      <p:sp>
        <p:nvSpPr>
          <p:cNvPr id="16" name="Text Box 6"/>
          <p:cNvSpPr txBox="1">
            <a:spLocks noChangeArrowheads="1"/>
          </p:cNvSpPr>
          <p:nvPr/>
        </p:nvSpPr>
        <p:spPr bwMode="auto">
          <a:xfrm>
            <a:off x="538552" y="2667000"/>
            <a:ext cx="4122701" cy="3022366"/>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static void </a:t>
            </a:r>
            <a:r>
              <a:rPr lang="en-US" altLang="zh-CN" sz="1600" b="0" dirty="0" err="1">
                <a:solidFill>
                  <a:schemeClr val="tx1"/>
                </a:solidFill>
                <a:latin typeface="+mj-lt"/>
              </a:rPr>
              <a:t>C</a:t>
            </a:r>
            <a:r>
              <a:rPr lang="en-US" altLang="en-US" sz="1600" b="0" dirty="0" err="1">
                <a:solidFill>
                  <a:schemeClr val="tx1"/>
                </a:solidFill>
                <a:latin typeface="+mj-lt"/>
              </a:rPr>
              <a:t>Sta</a:t>
            </a: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 ] numbers)</a:t>
            </a:r>
          </a:p>
          <a:p>
            <a:pPr>
              <a:lnSpc>
                <a:spcPct val="85000"/>
              </a:lnSpc>
            </a:pPr>
            <a:r>
              <a:rPr lang="en-US" altLang="en-US" sz="1600" b="0" dirty="0">
                <a:solidFill>
                  <a:schemeClr val="tx1"/>
                </a:solidFill>
                <a:latin typeface="+mj-lt"/>
              </a:rPr>
              <a:t>{</a:t>
            </a:r>
          </a:p>
          <a:p>
            <a:pPr>
              <a:lnSpc>
                <a:spcPct val="85000"/>
              </a:lnSpc>
            </a:pPr>
            <a:r>
              <a:rPr lang="en-US" altLang="en-US" sz="1600" dirty="0">
                <a:solidFill>
                  <a:schemeClr val="tx1"/>
                </a:solidFill>
                <a:latin typeface="+mj-lt"/>
              </a:rPr>
              <a:t>     </a:t>
            </a:r>
            <a:r>
              <a:rPr lang="en-US" altLang="en-US" sz="1600" dirty="0" err="1">
                <a:solidFill>
                  <a:schemeClr val="tx1"/>
                </a:solidFill>
                <a:latin typeface="+mj-lt"/>
              </a:rPr>
              <a:t>int</a:t>
            </a:r>
            <a:r>
              <a:rPr lang="en-US" altLang="en-US" sz="1600" dirty="0">
                <a:solidFill>
                  <a:schemeClr val="tx1"/>
                </a:solidFill>
                <a:latin typeface="+mj-lt"/>
              </a:rPr>
              <a:t> length = numbers.length-1</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double mean, sum;</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sum = 0.0;</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 = 0; </a:t>
            </a:r>
            <a:r>
              <a:rPr lang="en-US" altLang="en-US" sz="1600" b="0" dirty="0" err="1">
                <a:solidFill>
                  <a:schemeClr val="tx1"/>
                </a:solidFill>
                <a:latin typeface="+mj-lt"/>
              </a:rPr>
              <a:t>i</a:t>
            </a:r>
            <a:r>
              <a:rPr lang="en-US" altLang="en-US" sz="1600" b="0" dirty="0">
                <a:solidFill>
                  <a:schemeClr val="tx1"/>
                </a:solidFill>
                <a:latin typeface="+mj-lt"/>
              </a:rPr>
              <a:t> &lt; length; </a:t>
            </a:r>
            <a:r>
              <a:rPr lang="en-US" altLang="en-US" sz="1600" b="0" dirty="0" err="1">
                <a:solidFill>
                  <a:schemeClr val="tx1"/>
                </a:solidFill>
                <a:latin typeface="+mj-lt"/>
              </a:rPr>
              <a:t>i</a:t>
            </a:r>
            <a:r>
              <a:rPr lang="en-US" altLang="en-US" sz="1600" b="0" dirty="0">
                <a:solidFill>
                  <a:schemeClr val="tx1"/>
                </a:solidFill>
                <a:latin typeface="+mj-lt"/>
              </a:rPr>
              <a:t>++)</a:t>
            </a:r>
            <a:endParaRPr lang="en-US" altLang="en-US" sz="1600" dirty="0">
              <a:solidFill>
                <a:schemeClr val="tx1"/>
              </a:solidFill>
              <a:latin typeface="+mj-lt"/>
            </a:endParaRP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sum += numbers [ </a:t>
            </a:r>
            <a:r>
              <a:rPr lang="en-US" altLang="en-US" sz="1600" b="0" dirty="0" err="1">
                <a:solidFill>
                  <a:schemeClr val="tx1"/>
                </a:solidFill>
                <a:latin typeface="+mj-lt"/>
              </a:rPr>
              <a:t>i</a:t>
            </a: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 </a:t>
            </a:r>
          </a:p>
          <a:p>
            <a:pPr>
              <a:lnSpc>
                <a:spcPct val="85000"/>
              </a:lnSpc>
            </a:pPr>
            <a:r>
              <a:rPr lang="en-US" altLang="en-US" sz="1600" b="0" dirty="0">
                <a:solidFill>
                  <a:schemeClr val="tx1"/>
                </a:solidFill>
                <a:latin typeface="+mj-lt"/>
              </a:rPr>
              <a:t>     mean = sum / (double) length;</a:t>
            </a:r>
          </a:p>
          <a:p>
            <a:pPr>
              <a:lnSpc>
                <a:spcPct val="85000"/>
              </a:lnSpc>
            </a:pP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a:t>
            </a:r>
            <a:r>
              <a:rPr lang="en-US" altLang="en-US" sz="1600" b="0" dirty="0" err="1">
                <a:solidFill>
                  <a:schemeClr val="tx1"/>
                </a:solidFill>
                <a:latin typeface="+mj-lt"/>
              </a:rPr>
              <a:t>System.out.println</a:t>
            </a:r>
            <a:r>
              <a:rPr lang="en-US" altLang="en-US" sz="1600" b="0" dirty="0">
                <a:solidFill>
                  <a:schemeClr val="tx1"/>
                </a:solidFill>
                <a:latin typeface="+mj-lt"/>
              </a:rPr>
              <a:t> ("mean:  " + mean);</a:t>
            </a:r>
          </a:p>
          <a:p>
            <a:pPr>
              <a:lnSpc>
                <a:spcPct val="85000"/>
              </a:lnSpc>
            </a:pPr>
            <a:r>
              <a:rPr lang="en-US" altLang="en-US" sz="1600" b="0" dirty="0">
                <a:solidFill>
                  <a:schemeClr val="tx1"/>
                </a:solidFill>
                <a:latin typeface="+mj-lt"/>
              </a:rPr>
              <a:t>}</a:t>
            </a:r>
          </a:p>
        </p:txBody>
      </p:sp>
      <p:sp>
        <p:nvSpPr>
          <p:cNvPr id="17" name="爆炸形 1 16"/>
          <p:cNvSpPr/>
          <p:nvPr/>
        </p:nvSpPr>
        <p:spPr>
          <a:xfrm>
            <a:off x="6477000" y="4876800"/>
            <a:ext cx="2661010" cy="189030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mbria Math" panose="02040503050406030204" pitchFamily="18" charset="0"/>
                <a:ea typeface="Cambria Math" panose="02040503050406030204" pitchFamily="18" charset="0"/>
              </a:rPr>
              <a:t>No Failure</a:t>
            </a:r>
            <a:endParaRPr lang="zh-CN" altLang="en-US" dirty="0">
              <a:solidFill>
                <a:schemeClr val="tx1"/>
              </a:solidFill>
              <a:latin typeface="Cambria Math" panose="02040503050406030204" pitchFamily="18" charset="0"/>
            </a:endParaRPr>
          </a:p>
        </p:txBody>
      </p:sp>
      <p:sp>
        <p:nvSpPr>
          <p:cNvPr id="18" name="矩形 17"/>
          <p:cNvSpPr/>
          <p:nvPr/>
        </p:nvSpPr>
        <p:spPr>
          <a:xfrm>
            <a:off x="4693918" y="2586335"/>
            <a:ext cx="2512932"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Test Input: [3,5,4]</a:t>
            </a:r>
            <a:endParaRPr lang="zh-CN" altLang="en-US" dirty="0">
              <a:latin typeface="Cambria Math" panose="02040503050406030204" pitchFamily="18" charset="0"/>
            </a:endParaRPr>
          </a:p>
        </p:txBody>
      </p:sp>
      <p:sp>
        <p:nvSpPr>
          <p:cNvPr id="19" name="矩形 18"/>
          <p:cNvSpPr/>
          <p:nvPr/>
        </p:nvSpPr>
        <p:spPr>
          <a:xfrm>
            <a:off x="4693702" y="3127167"/>
            <a:ext cx="1941557"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sum=3+5+4</a:t>
            </a:r>
            <a:endParaRPr lang="zh-CN" altLang="en-US" dirty="0">
              <a:latin typeface="Cambria Math" panose="02040503050406030204" pitchFamily="18" charset="0"/>
            </a:endParaRPr>
          </a:p>
        </p:txBody>
      </p:sp>
      <p:sp>
        <p:nvSpPr>
          <p:cNvPr id="20" name="矩形 19"/>
          <p:cNvSpPr/>
          <p:nvPr/>
        </p:nvSpPr>
        <p:spPr>
          <a:xfrm>
            <a:off x="4721012" y="3571269"/>
            <a:ext cx="1542410" cy="461665"/>
          </a:xfrm>
          <a:prstGeom prst="rect">
            <a:avLst/>
          </a:prstGeom>
        </p:spPr>
        <p:txBody>
          <a:bodyPr wrap="none">
            <a:spAutoFit/>
          </a:bodyPr>
          <a:lstStyle/>
          <a:p>
            <a:r>
              <a:rPr lang="en-US" altLang="zh-CN" dirty="0">
                <a:solidFill>
                  <a:srgbClr val="C00000"/>
                </a:solidFill>
                <a:latin typeface="Cambria Math" panose="02040503050406030204" pitchFamily="18" charset="0"/>
                <a:ea typeface="Cambria Math" panose="02040503050406030204" pitchFamily="18" charset="0"/>
              </a:rPr>
              <a:t>sum=3+5</a:t>
            </a:r>
            <a:endParaRPr lang="zh-CN" altLang="en-US" dirty="0">
              <a:solidFill>
                <a:srgbClr val="C00000"/>
              </a:solidFill>
              <a:latin typeface="Cambria Math" panose="02040503050406030204" pitchFamily="18" charset="0"/>
            </a:endParaRPr>
          </a:p>
        </p:txBody>
      </p:sp>
      <p:sp>
        <p:nvSpPr>
          <p:cNvPr id="21" name="矩形 20"/>
          <p:cNvSpPr/>
          <p:nvPr/>
        </p:nvSpPr>
        <p:spPr>
          <a:xfrm>
            <a:off x="4721012" y="4219129"/>
            <a:ext cx="2202847" cy="461665"/>
          </a:xfrm>
          <a:prstGeom prst="rect">
            <a:avLst/>
          </a:prstGeom>
        </p:spPr>
        <p:txBody>
          <a:bodyPr wrap="none">
            <a:spAutoFit/>
          </a:bodyPr>
          <a:lstStyle/>
          <a:p>
            <a:r>
              <a:rPr lang="en-US" altLang="zh-CN" dirty="0">
                <a:latin typeface="Cambria Math" panose="02040503050406030204" pitchFamily="18" charset="0"/>
                <a:ea typeface="Cambria Math" panose="02040503050406030204" pitchFamily="18" charset="0"/>
              </a:rPr>
              <a:t>mean=12/3=4</a:t>
            </a:r>
            <a:endParaRPr lang="zh-CN" altLang="en-US" dirty="0">
              <a:latin typeface="Cambria Math" panose="02040503050406030204" pitchFamily="18" charset="0"/>
            </a:endParaRPr>
          </a:p>
        </p:txBody>
      </p:sp>
      <p:sp>
        <p:nvSpPr>
          <p:cNvPr id="22" name="矩形 21"/>
          <p:cNvSpPr/>
          <p:nvPr/>
        </p:nvSpPr>
        <p:spPr>
          <a:xfrm>
            <a:off x="4721012" y="4703670"/>
            <a:ext cx="2032929" cy="461665"/>
          </a:xfrm>
          <a:prstGeom prst="rect">
            <a:avLst/>
          </a:prstGeom>
        </p:spPr>
        <p:txBody>
          <a:bodyPr wrap="none">
            <a:spAutoFit/>
          </a:bodyPr>
          <a:lstStyle/>
          <a:p>
            <a:r>
              <a:rPr lang="en-US" altLang="zh-CN" dirty="0">
                <a:solidFill>
                  <a:srgbClr val="C00000"/>
                </a:solidFill>
                <a:latin typeface="Cambria Math" panose="02040503050406030204" pitchFamily="18" charset="0"/>
                <a:ea typeface="Cambria Math" panose="02040503050406030204" pitchFamily="18" charset="0"/>
              </a:rPr>
              <a:t>mean=8/2=4</a:t>
            </a:r>
            <a:endParaRPr lang="zh-CN" altLang="en-US" dirty="0">
              <a:solidFill>
                <a:srgbClr val="C00000"/>
              </a:solidFill>
              <a:latin typeface="Cambria Math" panose="02040503050406030204" pitchFamily="18" charset="0"/>
            </a:endParaRPr>
          </a:p>
        </p:txBody>
      </p:sp>
      <p:sp>
        <p:nvSpPr>
          <p:cNvPr id="23" name="爆炸形 1 22"/>
          <p:cNvSpPr/>
          <p:nvPr/>
        </p:nvSpPr>
        <p:spPr>
          <a:xfrm>
            <a:off x="6977118" y="2910680"/>
            <a:ext cx="2166882" cy="161143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Cambria Math" panose="02040503050406030204" pitchFamily="18" charset="0"/>
                <a:ea typeface="Cambria Math" panose="02040503050406030204" pitchFamily="18" charset="0"/>
              </a:rPr>
              <a:t>Error</a:t>
            </a:r>
            <a:endParaRPr lang="zh-CN" altLang="en-US" dirty="0">
              <a:solidFill>
                <a:schemeClr val="tx1"/>
              </a:solidFill>
              <a:latin typeface="Cambria Math" panose="02040503050406030204" pitchFamily="18" charset="0"/>
            </a:endParaRPr>
          </a:p>
        </p:txBody>
      </p:sp>
      <p:sp>
        <p:nvSpPr>
          <p:cNvPr id="24" name="圆角矩形 23"/>
          <p:cNvSpPr/>
          <p:nvPr/>
        </p:nvSpPr>
        <p:spPr bwMode="auto">
          <a:xfrm>
            <a:off x="852714" y="3048000"/>
            <a:ext cx="3109686" cy="381000"/>
          </a:xfrm>
          <a:prstGeom prst="roundRect">
            <a:avLst/>
          </a:prstGeom>
          <a:noFill/>
          <a:ln w="28575" cap="flat" cmpd="sng" algn="ctr">
            <a:solidFill>
              <a:srgbClr val="93052E"/>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25" name="爆炸形 1 24"/>
          <p:cNvSpPr/>
          <p:nvPr/>
        </p:nvSpPr>
        <p:spPr>
          <a:xfrm>
            <a:off x="5793914" y="1486928"/>
            <a:ext cx="2078182" cy="1870364"/>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Fault</a:t>
            </a:r>
            <a:endParaRPr lang="zh-CN" altLang="en-US" sz="3200" dirty="0">
              <a:solidFill>
                <a:schemeClr val="tx1"/>
              </a:solidFill>
            </a:endParaRPr>
          </a:p>
        </p:txBody>
      </p:sp>
    </p:spTree>
    <p:extLst>
      <p:ext uri="{BB962C8B-B14F-4D97-AF65-F5344CB8AC3E}">
        <p14:creationId xmlns:p14="http://schemas.microsoft.com/office/powerpoint/2010/main" val="103065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P spid="22" grpId="0"/>
      <p:bldP spid="23" grpId="0" animBg="1"/>
      <p:bldP spid="24"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8" name="Text Box 6"/>
          <p:cNvSpPr txBox="1">
            <a:spLocks noChangeArrowheads="1"/>
          </p:cNvSpPr>
          <p:nvPr/>
        </p:nvSpPr>
        <p:spPr bwMode="auto">
          <a:xfrm>
            <a:off x="2260618" y="2133600"/>
            <a:ext cx="4756113" cy="3231654"/>
          </a:xfrm>
          <a:prstGeom prst="rect">
            <a:avLst/>
          </a:prstGeom>
          <a:solidFill>
            <a:schemeClr val="bg1"/>
          </a:solidFill>
          <a:ln w="12700">
            <a:solidFill>
              <a:schemeClr val="tx1"/>
            </a:solidFill>
            <a:miter lim="800000"/>
            <a:headEnd type="none" w="sm" len="sm"/>
            <a:tailEnd type="none" w="sm" len="sm"/>
          </a:ln>
        </p:spPr>
        <p:txBody>
          <a:bodyPr wrap="square">
            <a:spAutoFit/>
          </a:bodyPr>
          <a:lstStyle>
            <a:defPPr>
              <a:defRPr lang="en-US"/>
            </a:defPPr>
            <a:lvl1pPr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anose="02020603050405020304" pitchFamily="18" charset="0"/>
                <a:ea typeface="+mn-ea"/>
                <a:cs typeface="+mn-cs"/>
              </a:defRPr>
            </a:lvl5pPr>
            <a:lvl6pPr marL="2286000" algn="l" defTabSz="914400" rtl="0" eaLnBrk="1" latinLnBrk="0" hangingPunct="1">
              <a:defRPr sz="2000" b="1" kern="1200">
                <a:solidFill>
                  <a:srgbClr val="FAFD00"/>
                </a:solidFill>
                <a:latin typeface="Times New Roman" panose="02020603050405020304" pitchFamily="18" charset="0"/>
                <a:ea typeface="+mn-ea"/>
                <a:cs typeface="+mn-cs"/>
              </a:defRPr>
            </a:lvl6pPr>
            <a:lvl7pPr marL="2743200" algn="l" defTabSz="914400" rtl="0" eaLnBrk="1" latinLnBrk="0" hangingPunct="1">
              <a:defRPr sz="2000" b="1" kern="1200">
                <a:solidFill>
                  <a:srgbClr val="FAFD00"/>
                </a:solidFill>
                <a:latin typeface="Times New Roman" panose="02020603050405020304" pitchFamily="18" charset="0"/>
                <a:ea typeface="+mn-ea"/>
                <a:cs typeface="+mn-cs"/>
              </a:defRPr>
            </a:lvl7pPr>
            <a:lvl8pPr marL="3200400" algn="l" defTabSz="914400" rtl="0" eaLnBrk="1" latinLnBrk="0" hangingPunct="1">
              <a:defRPr sz="2000" b="1" kern="1200">
                <a:solidFill>
                  <a:srgbClr val="FAFD00"/>
                </a:solidFill>
                <a:latin typeface="Times New Roman" panose="02020603050405020304" pitchFamily="18" charset="0"/>
                <a:ea typeface="+mn-ea"/>
                <a:cs typeface="+mn-cs"/>
              </a:defRPr>
            </a:lvl8pPr>
            <a:lvl9pPr marL="3657600" algn="l" defTabSz="914400" rtl="0" eaLnBrk="1" latinLnBrk="0" hangingPunct="1">
              <a:defRPr sz="2000" b="1" kern="1200">
                <a:solidFill>
                  <a:srgbClr val="FAFD00"/>
                </a:solidFill>
                <a:latin typeface="Times New Roman" panose="02020603050405020304" pitchFamily="18" charset="0"/>
                <a:ea typeface="+mn-ea"/>
                <a:cs typeface="+mn-cs"/>
              </a:defRPr>
            </a:lvl9pPr>
          </a:lstStyle>
          <a:p>
            <a:pPr>
              <a:lnSpc>
                <a:spcPct val="85000"/>
              </a:lnSpc>
            </a:pPr>
            <a:r>
              <a:rPr lang="en-US" altLang="en-US" sz="1600" b="0" dirty="0">
                <a:solidFill>
                  <a:schemeClr val="tx1"/>
                </a:solidFill>
                <a:latin typeface="+mj-lt"/>
              </a:rPr>
              <a:t>public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findLast</a:t>
            </a:r>
            <a:r>
              <a:rPr lang="en-US" altLang="en-US" sz="1600" b="0" dirty="0">
                <a:solidFill>
                  <a:schemeClr val="tx1"/>
                </a:solidFill>
                <a:latin typeface="+mj-lt"/>
              </a:rPr>
              <a:t> (</a:t>
            </a:r>
            <a:r>
              <a:rPr lang="en-US" altLang="en-US" sz="1600" b="0" dirty="0" err="1">
                <a:solidFill>
                  <a:schemeClr val="tx1"/>
                </a:solidFill>
                <a:latin typeface="+mj-lt"/>
              </a:rPr>
              <a:t>int</a:t>
            </a:r>
            <a:r>
              <a:rPr lang="en-US" altLang="en-US" sz="1600" b="0" dirty="0">
                <a:solidFill>
                  <a:schemeClr val="tx1"/>
                </a:solidFill>
                <a:latin typeface="+mj-lt"/>
              </a:rPr>
              <a:t>[] x, </a:t>
            </a:r>
            <a:r>
              <a:rPr lang="en-US" altLang="en-US" sz="1600" b="0" dirty="0" err="1">
                <a:solidFill>
                  <a:schemeClr val="tx1"/>
                </a:solidFill>
                <a:latin typeface="+mj-lt"/>
              </a:rPr>
              <a:t>int</a:t>
            </a:r>
            <a:r>
              <a:rPr lang="en-US" altLang="en-US" sz="1600" b="0" dirty="0">
                <a:solidFill>
                  <a:schemeClr val="tx1"/>
                </a:solidFill>
                <a:latin typeface="+mj-lt"/>
              </a:rPr>
              <a:t> y)</a:t>
            </a: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//Effects: If x==null throw </a:t>
            </a:r>
            <a:r>
              <a:rPr lang="en-US" altLang="en-US" sz="1600" b="0" dirty="0" err="1">
                <a:solidFill>
                  <a:schemeClr val="tx1"/>
                </a:solidFill>
                <a:latin typeface="+mj-lt"/>
              </a:rPr>
              <a:t>NullPointerException</a:t>
            </a:r>
            <a:endParaRPr lang="en-US" altLang="en-US" sz="1600" b="0" dirty="0">
              <a:solidFill>
                <a:schemeClr val="tx1"/>
              </a:solidFill>
              <a:latin typeface="+mj-lt"/>
            </a:endParaRPr>
          </a:p>
          <a:p>
            <a:pPr>
              <a:lnSpc>
                <a:spcPct val="85000"/>
              </a:lnSpc>
            </a:pPr>
            <a:r>
              <a:rPr lang="en-US" altLang="en-US" sz="1600" b="0" dirty="0">
                <a:solidFill>
                  <a:schemeClr val="tx1"/>
                </a:solidFill>
                <a:latin typeface="+mj-lt"/>
              </a:rPr>
              <a:t>// else return the index of the last element</a:t>
            </a:r>
          </a:p>
          <a:p>
            <a:pPr>
              <a:lnSpc>
                <a:spcPct val="85000"/>
              </a:lnSpc>
            </a:pPr>
            <a:r>
              <a:rPr lang="en-US" altLang="en-US" sz="1600" b="0" dirty="0">
                <a:solidFill>
                  <a:schemeClr val="tx1"/>
                </a:solidFill>
                <a:latin typeface="+mj-lt"/>
              </a:rPr>
              <a:t>// in x that equals y.</a:t>
            </a:r>
          </a:p>
          <a:p>
            <a:pPr>
              <a:lnSpc>
                <a:spcPct val="85000"/>
              </a:lnSpc>
            </a:pPr>
            <a:r>
              <a:rPr lang="en-US" altLang="en-US" sz="1600" b="0" dirty="0">
                <a:solidFill>
                  <a:schemeClr val="tx1"/>
                </a:solidFill>
                <a:latin typeface="+mj-lt"/>
              </a:rPr>
              <a:t>// If no such element exists, return -1</a:t>
            </a:r>
          </a:p>
          <a:p>
            <a:pPr>
              <a:lnSpc>
                <a:spcPct val="85000"/>
              </a:lnSpc>
            </a:pPr>
            <a:r>
              <a:rPr lang="en-US" altLang="en-US" sz="1600" b="0" dirty="0">
                <a:solidFill>
                  <a:schemeClr val="tx1"/>
                </a:solidFill>
                <a:latin typeface="+mj-lt"/>
              </a:rPr>
              <a:t>   for (</a:t>
            </a:r>
            <a:r>
              <a:rPr lang="en-US" altLang="en-US" sz="1600" b="0" dirty="0" err="1">
                <a:solidFill>
                  <a:schemeClr val="tx1"/>
                </a:solidFill>
                <a:latin typeface="+mj-lt"/>
              </a:rPr>
              <a:t>int</a:t>
            </a:r>
            <a:r>
              <a:rPr lang="en-US" altLang="en-US" sz="1600" b="0" dirty="0">
                <a:solidFill>
                  <a:schemeClr val="tx1"/>
                </a:solidFill>
                <a:latin typeface="+mj-lt"/>
              </a:rPr>
              <a:t> </a:t>
            </a:r>
            <a:r>
              <a:rPr lang="en-US" altLang="en-US" sz="1600" b="0" dirty="0" err="1">
                <a:solidFill>
                  <a:schemeClr val="tx1"/>
                </a:solidFill>
                <a:latin typeface="+mj-lt"/>
              </a:rPr>
              <a:t>i</a:t>
            </a:r>
            <a:r>
              <a:rPr lang="en-US" altLang="en-US" sz="1600" b="0" dirty="0">
                <a:solidFill>
                  <a:schemeClr val="tx1"/>
                </a:solidFill>
                <a:latin typeface="+mj-lt"/>
              </a:rPr>
              <a:t>=x.length-1; </a:t>
            </a:r>
            <a:r>
              <a:rPr lang="en-US" altLang="en-US" sz="1600" b="0" dirty="0" err="1">
                <a:solidFill>
                  <a:schemeClr val="tx1"/>
                </a:solidFill>
                <a:latin typeface="+mj-lt"/>
              </a:rPr>
              <a:t>i</a:t>
            </a:r>
            <a:r>
              <a:rPr lang="en-US" altLang="en-US" sz="1600" b="0" dirty="0">
                <a:solidFill>
                  <a:schemeClr val="tx1"/>
                </a:solidFill>
                <a:latin typeface="+mj-lt"/>
              </a:rPr>
              <a:t> &gt; 0; </a:t>
            </a:r>
            <a:r>
              <a:rPr lang="en-US" altLang="en-US" sz="1600" b="0" dirty="0" err="1">
                <a:solidFill>
                  <a:schemeClr val="tx1"/>
                </a:solidFill>
                <a:latin typeface="+mj-lt"/>
              </a:rPr>
              <a:t>i</a:t>
            </a: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if (x[</a:t>
            </a:r>
            <a:r>
              <a:rPr lang="en-US" altLang="en-US" sz="1600" b="0" dirty="0" err="1">
                <a:solidFill>
                  <a:schemeClr val="tx1"/>
                </a:solidFill>
                <a:latin typeface="+mj-lt"/>
              </a:rPr>
              <a:t>i</a:t>
            </a:r>
            <a:r>
              <a:rPr lang="en-US" altLang="en-US" sz="1600" b="0" dirty="0">
                <a:solidFill>
                  <a:schemeClr val="tx1"/>
                </a:solidFill>
                <a:latin typeface="+mj-lt"/>
              </a:rPr>
              <a:t>] == y)</a:t>
            </a: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return </a:t>
            </a:r>
            <a:r>
              <a:rPr lang="en-US" altLang="en-US" sz="1600" b="0" dirty="0" err="1">
                <a:solidFill>
                  <a:schemeClr val="tx1"/>
                </a:solidFill>
                <a:latin typeface="+mj-lt"/>
              </a:rPr>
              <a:t>i</a:t>
            </a:r>
            <a:r>
              <a:rPr lang="en-US" altLang="en-US" sz="1600" b="0" dirty="0">
                <a:solidFill>
                  <a:schemeClr val="tx1"/>
                </a:solidFill>
                <a:latin typeface="+mj-lt"/>
              </a:rPr>
              <a:t>;</a:t>
            </a: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a:t>
            </a:r>
          </a:p>
          <a:p>
            <a:pPr>
              <a:lnSpc>
                <a:spcPct val="85000"/>
              </a:lnSpc>
            </a:pPr>
            <a:r>
              <a:rPr lang="en-US" altLang="en-US" sz="1600" b="0" dirty="0">
                <a:solidFill>
                  <a:schemeClr val="tx1"/>
                </a:solidFill>
                <a:latin typeface="+mj-lt"/>
              </a:rPr>
              <a:t>   return -1;</a:t>
            </a:r>
          </a:p>
          <a:p>
            <a:pPr>
              <a:lnSpc>
                <a:spcPct val="85000"/>
              </a:lnSpc>
            </a:pPr>
            <a:r>
              <a:rPr lang="en-US" altLang="en-US" sz="1600" b="0" dirty="0">
                <a:solidFill>
                  <a:schemeClr val="tx1"/>
                </a:solidFill>
                <a:latin typeface="+mj-lt"/>
              </a:rPr>
              <a:t>}</a:t>
            </a:r>
          </a:p>
        </p:txBody>
      </p:sp>
      <p:sp>
        <p:nvSpPr>
          <p:cNvPr id="7" name="矩形 6"/>
          <p:cNvSpPr/>
          <p:nvPr/>
        </p:nvSpPr>
        <p:spPr>
          <a:xfrm>
            <a:off x="4038600" y="1219200"/>
            <a:ext cx="919354" cy="461665"/>
          </a:xfrm>
          <a:prstGeom prst="rect">
            <a:avLst/>
          </a:prstGeom>
        </p:spPr>
        <p:txBody>
          <a:bodyPr wrap="none">
            <a:spAutoFit/>
          </a:bodyPr>
          <a:lstStyle/>
          <a:p>
            <a:r>
              <a:rPr lang="en-US" altLang="zh-CN" b="1" dirty="0">
                <a:latin typeface="Cambria Math" panose="02040503050406030204" pitchFamily="18" charset="0"/>
                <a:ea typeface="Cambria Math" panose="02040503050406030204" pitchFamily="18" charset="0"/>
              </a:rPr>
              <a:t>A test</a:t>
            </a:r>
          </a:p>
        </p:txBody>
      </p:sp>
    </p:spTree>
    <p:extLst>
      <p:ext uri="{BB962C8B-B14F-4D97-AF65-F5344CB8AC3E}">
        <p14:creationId xmlns:p14="http://schemas.microsoft.com/office/powerpoint/2010/main" val="518887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Grp="1" noChangeArrowheads="1"/>
          </p:cNvSpPr>
          <p:nvPr>
            <p:ph type="title"/>
          </p:nvPr>
        </p:nvSpPr>
        <p:spPr>
          <a:xfrm>
            <a:off x="1104900" y="152400"/>
            <a:ext cx="6705600" cy="838200"/>
          </a:xfrm>
        </p:spPr>
        <p:txBody>
          <a:bodyPr/>
          <a:lstStyle/>
          <a:p>
            <a:pPr eaLnBrk="1" hangingPunct="1"/>
            <a:r>
              <a:rPr lang="zh-CN" altLang="en-US" sz="4000" dirty="0">
                <a:latin typeface="Cambria" panose="02040503050406030204" pitchFamily="18" charset="0"/>
              </a:rPr>
              <a:t>考试内容</a:t>
            </a:r>
            <a:endParaRPr lang="zh-CN" altLang="zh-CN" dirty="0">
              <a:latin typeface="Cambria" panose="02040503050406030204" pitchFamily="18" charset="0"/>
            </a:endParaRPr>
          </a:p>
        </p:txBody>
      </p:sp>
      <p:sp>
        <p:nvSpPr>
          <p:cNvPr id="5" name="矩形 4"/>
          <p:cNvSpPr/>
          <p:nvPr/>
        </p:nvSpPr>
        <p:spPr>
          <a:xfrm>
            <a:off x="685800" y="1371600"/>
            <a:ext cx="7543800" cy="2308324"/>
          </a:xfrm>
          <a:prstGeom prst="rect">
            <a:avLst/>
          </a:prstGeom>
        </p:spPr>
        <p:txBody>
          <a:bodyPr wrap="square">
            <a:spAutoFit/>
          </a:bodyPr>
          <a:lstStyle/>
          <a:p>
            <a:pPr marL="342900" indent="-342900">
              <a:buFont typeface="Wingdings" panose="05000000000000000000" pitchFamily="2" charset="2"/>
              <a:buChar char="n"/>
            </a:pPr>
            <a:r>
              <a:rPr lang="zh-CN" altLang="en-US" dirty="0">
                <a:solidFill>
                  <a:srgbClr val="12357C"/>
                </a:solidFill>
                <a:latin typeface="Cambria" panose="02040503050406030204" pitchFamily="18" charset="0"/>
              </a:rPr>
              <a:t>选择题（</a:t>
            </a:r>
            <a:r>
              <a:rPr lang="en-US" altLang="zh-CN" dirty="0">
                <a:solidFill>
                  <a:srgbClr val="12357C"/>
                </a:solidFill>
                <a:latin typeface="Cambria" panose="02040503050406030204" pitchFamily="18" charset="0"/>
              </a:rPr>
              <a:t>20</a:t>
            </a:r>
            <a:r>
              <a:rPr lang="zh-CN" altLang="en-US" dirty="0">
                <a:solidFill>
                  <a:srgbClr val="12357C"/>
                </a:solidFill>
                <a:latin typeface="Cambria" panose="02040503050406030204" pitchFamily="18" charset="0"/>
              </a:rPr>
              <a:t>分）</a:t>
            </a:r>
            <a:endParaRPr lang="en-US" altLang="zh-CN" dirty="0">
              <a:solidFill>
                <a:srgbClr val="12357C"/>
              </a:solidFill>
              <a:latin typeface="Cambria" panose="02040503050406030204" pitchFamily="18" charset="0"/>
            </a:endParaRPr>
          </a:p>
          <a:p>
            <a:pPr marL="342900" indent="-342900">
              <a:buFont typeface="Wingdings" panose="05000000000000000000" pitchFamily="2" charset="2"/>
              <a:buChar char="n"/>
            </a:pPr>
            <a:r>
              <a:rPr lang="zh-CN" altLang="en-US" dirty="0">
                <a:solidFill>
                  <a:srgbClr val="132584"/>
                </a:solidFill>
                <a:latin typeface="Cambria" panose="02040503050406030204" pitchFamily="18" charset="0"/>
              </a:rPr>
              <a:t>判断题（</a:t>
            </a:r>
            <a:r>
              <a:rPr lang="en-US" altLang="zh-CN" dirty="0">
                <a:solidFill>
                  <a:srgbClr val="132584"/>
                </a:solidFill>
                <a:latin typeface="Cambria" panose="02040503050406030204" pitchFamily="18" charset="0"/>
              </a:rPr>
              <a:t>10</a:t>
            </a:r>
            <a:r>
              <a:rPr lang="zh-CN" altLang="en-US" dirty="0">
                <a:solidFill>
                  <a:srgbClr val="132584"/>
                </a:solidFill>
                <a:latin typeface="Cambria" panose="02040503050406030204" pitchFamily="18" charset="0"/>
              </a:rPr>
              <a:t>分）</a:t>
            </a:r>
            <a:endParaRPr lang="en-US" altLang="zh-CN" dirty="0">
              <a:solidFill>
                <a:srgbClr val="132584"/>
              </a:solidFill>
              <a:latin typeface="Cambria" panose="02040503050406030204" pitchFamily="18" charset="0"/>
            </a:endParaRPr>
          </a:p>
          <a:p>
            <a:pPr marL="342900" indent="-342900">
              <a:buFont typeface="Wingdings" panose="05000000000000000000" pitchFamily="2" charset="2"/>
              <a:buChar char="n"/>
            </a:pPr>
            <a:r>
              <a:rPr lang="zh-CN" altLang="en-US" dirty="0">
                <a:solidFill>
                  <a:srgbClr val="132584"/>
                </a:solidFill>
                <a:latin typeface="Cambria" panose="02040503050406030204" pitchFamily="18" charset="0"/>
              </a:rPr>
              <a:t>填空题（</a:t>
            </a:r>
            <a:r>
              <a:rPr lang="en-US" altLang="zh-CN" dirty="0">
                <a:solidFill>
                  <a:srgbClr val="132584"/>
                </a:solidFill>
                <a:latin typeface="Cambria" panose="02040503050406030204" pitchFamily="18" charset="0"/>
              </a:rPr>
              <a:t>10</a:t>
            </a:r>
            <a:r>
              <a:rPr lang="zh-CN" altLang="en-US" dirty="0">
                <a:solidFill>
                  <a:srgbClr val="132584"/>
                </a:solidFill>
                <a:latin typeface="Cambria" panose="02040503050406030204" pitchFamily="18" charset="0"/>
              </a:rPr>
              <a:t>分）</a:t>
            </a:r>
            <a:endParaRPr lang="en-US" altLang="zh-CN" dirty="0">
              <a:solidFill>
                <a:srgbClr val="132584"/>
              </a:solidFill>
              <a:latin typeface="Cambria" panose="02040503050406030204" pitchFamily="18" charset="0"/>
            </a:endParaRPr>
          </a:p>
          <a:p>
            <a:pPr marL="342900" indent="-342900">
              <a:buFont typeface="Wingdings" panose="05000000000000000000" pitchFamily="2" charset="2"/>
              <a:buChar char="n"/>
            </a:pPr>
            <a:r>
              <a:rPr lang="zh-CN" altLang="en-US" dirty="0">
                <a:solidFill>
                  <a:srgbClr val="132584"/>
                </a:solidFill>
                <a:latin typeface="Cambria" panose="02040503050406030204" pitchFamily="18" charset="0"/>
              </a:rPr>
              <a:t>概念题（</a:t>
            </a:r>
            <a:r>
              <a:rPr lang="en-US" altLang="zh-CN" dirty="0">
                <a:solidFill>
                  <a:srgbClr val="132584"/>
                </a:solidFill>
                <a:latin typeface="Cambria" panose="02040503050406030204" pitchFamily="18" charset="0"/>
              </a:rPr>
              <a:t>20</a:t>
            </a:r>
            <a:r>
              <a:rPr lang="zh-CN" altLang="en-US" dirty="0">
                <a:solidFill>
                  <a:srgbClr val="132584"/>
                </a:solidFill>
                <a:latin typeface="Cambria" panose="02040503050406030204" pitchFamily="18" charset="0"/>
              </a:rPr>
              <a:t>分）</a:t>
            </a:r>
            <a:endParaRPr lang="en-US" altLang="zh-CN" dirty="0">
              <a:solidFill>
                <a:srgbClr val="132584"/>
              </a:solidFill>
              <a:latin typeface="Cambria" panose="02040503050406030204" pitchFamily="18" charset="0"/>
            </a:endParaRPr>
          </a:p>
          <a:p>
            <a:pPr marL="342900" indent="-342900">
              <a:buFont typeface="Wingdings" panose="05000000000000000000" pitchFamily="2" charset="2"/>
              <a:buChar char="n"/>
            </a:pPr>
            <a:r>
              <a:rPr lang="zh-CN" altLang="en-US" dirty="0">
                <a:solidFill>
                  <a:srgbClr val="132584"/>
                </a:solidFill>
                <a:latin typeface="Cambria" panose="02040503050406030204" pitchFamily="18" charset="0"/>
              </a:rPr>
              <a:t>综合题</a:t>
            </a:r>
            <a:r>
              <a:rPr lang="en-US" altLang="zh-CN" dirty="0">
                <a:solidFill>
                  <a:srgbClr val="132584"/>
                </a:solidFill>
                <a:latin typeface="Cambria" panose="02040503050406030204" pitchFamily="18" charset="0"/>
              </a:rPr>
              <a:t>1</a:t>
            </a:r>
            <a:r>
              <a:rPr lang="zh-CN" altLang="en-US" dirty="0">
                <a:solidFill>
                  <a:srgbClr val="132584"/>
                </a:solidFill>
                <a:latin typeface="Cambria" panose="02040503050406030204" pitchFamily="18" charset="0"/>
              </a:rPr>
              <a:t>（</a:t>
            </a:r>
            <a:r>
              <a:rPr lang="en-US" altLang="zh-CN" dirty="0">
                <a:solidFill>
                  <a:srgbClr val="132584"/>
                </a:solidFill>
                <a:latin typeface="Cambria" panose="02040503050406030204" pitchFamily="18" charset="0"/>
              </a:rPr>
              <a:t>20</a:t>
            </a:r>
            <a:r>
              <a:rPr lang="zh-CN" altLang="en-US" dirty="0">
                <a:solidFill>
                  <a:srgbClr val="132584"/>
                </a:solidFill>
                <a:latin typeface="Cambria" panose="02040503050406030204" pitchFamily="18" charset="0"/>
              </a:rPr>
              <a:t>分）</a:t>
            </a:r>
            <a:endParaRPr lang="en-US" altLang="zh-CN" dirty="0">
              <a:solidFill>
                <a:srgbClr val="132584"/>
              </a:solidFill>
              <a:latin typeface="Cambria" panose="02040503050406030204" pitchFamily="18" charset="0"/>
            </a:endParaRPr>
          </a:p>
          <a:p>
            <a:pPr marL="342900" indent="-342900">
              <a:buFont typeface="Wingdings" panose="05000000000000000000" pitchFamily="2" charset="2"/>
              <a:buChar char="n"/>
            </a:pPr>
            <a:r>
              <a:rPr lang="zh-CN" altLang="en-US" dirty="0">
                <a:solidFill>
                  <a:srgbClr val="132584"/>
                </a:solidFill>
                <a:latin typeface="Cambria" panose="02040503050406030204" pitchFamily="18" charset="0"/>
              </a:rPr>
              <a:t>综合体</a:t>
            </a:r>
            <a:r>
              <a:rPr lang="en-US" altLang="zh-CN" dirty="0">
                <a:solidFill>
                  <a:srgbClr val="132584"/>
                </a:solidFill>
                <a:latin typeface="Cambria" panose="02040503050406030204" pitchFamily="18" charset="0"/>
              </a:rPr>
              <a:t>2</a:t>
            </a:r>
            <a:r>
              <a:rPr lang="zh-CN" altLang="en-US" dirty="0">
                <a:solidFill>
                  <a:srgbClr val="132584"/>
                </a:solidFill>
                <a:latin typeface="Cambria" panose="02040503050406030204" pitchFamily="18" charset="0"/>
              </a:rPr>
              <a:t>（</a:t>
            </a:r>
            <a:r>
              <a:rPr lang="en-US" altLang="zh-CN" dirty="0">
                <a:solidFill>
                  <a:srgbClr val="132584"/>
                </a:solidFill>
                <a:latin typeface="Cambria" panose="02040503050406030204" pitchFamily="18" charset="0"/>
              </a:rPr>
              <a:t>20</a:t>
            </a:r>
            <a:r>
              <a:rPr lang="zh-CN" altLang="en-US" dirty="0">
                <a:solidFill>
                  <a:srgbClr val="132584"/>
                </a:solidFill>
                <a:latin typeface="Cambria" panose="02040503050406030204" pitchFamily="18" charset="0"/>
              </a:rPr>
              <a:t>分）</a:t>
            </a:r>
          </a:p>
        </p:txBody>
      </p:sp>
      <p:sp>
        <p:nvSpPr>
          <p:cNvPr id="2" name="矩形 1"/>
          <p:cNvSpPr/>
          <p:nvPr/>
        </p:nvSpPr>
        <p:spPr>
          <a:xfrm>
            <a:off x="1244600" y="3664293"/>
            <a:ext cx="2844715" cy="646331"/>
          </a:xfrm>
          <a:prstGeom prst="rect">
            <a:avLst/>
          </a:prstGeom>
        </p:spPr>
        <p:txBody>
          <a:bodyPr wrap="square">
            <a:spAutoFit/>
          </a:bodyPr>
          <a:lstStyle/>
          <a:p>
            <a:r>
              <a:rPr lang="zh-CN" altLang="en-US" sz="3600" b="1" dirty="0">
                <a:solidFill>
                  <a:srgbClr val="FF0000"/>
                </a:solidFill>
              </a:rPr>
              <a:t>开卷</a:t>
            </a:r>
          </a:p>
        </p:txBody>
      </p:sp>
      <p:sp>
        <p:nvSpPr>
          <p:cNvPr id="6" name="矩形 5"/>
          <p:cNvSpPr/>
          <p:nvPr/>
        </p:nvSpPr>
        <p:spPr>
          <a:xfrm>
            <a:off x="5638800" y="3620868"/>
            <a:ext cx="2844715" cy="646331"/>
          </a:xfrm>
          <a:prstGeom prst="rect">
            <a:avLst/>
          </a:prstGeom>
        </p:spPr>
        <p:txBody>
          <a:bodyPr wrap="square">
            <a:spAutoFit/>
          </a:bodyPr>
          <a:lstStyle/>
          <a:p>
            <a:r>
              <a:rPr lang="zh-CN" altLang="en-US" sz="3600" b="1" dirty="0">
                <a:solidFill>
                  <a:srgbClr val="00B050"/>
                </a:solidFill>
              </a:rPr>
              <a:t>全英</a:t>
            </a:r>
          </a:p>
        </p:txBody>
      </p:sp>
      <p:pic>
        <p:nvPicPr>
          <p:cNvPr id="3" name="图片 2"/>
          <p:cNvPicPr>
            <a:picLocks noChangeAspect="1"/>
          </p:cNvPicPr>
          <p:nvPr/>
        </p:nvPicPr>
        <p:blipFill>
          <a:blip r:embed="rId3"/>
          <a:stretch>
            <a:fillRect/>
          </a:stretch>
        </p:blipFill>
        <p:spPr>
          <a:xfrm>
            <a:off x="863600" y="4426293"/>
            <a:ext cx="1666875" cy="1533293"/>
          </a:xfrm>
          <a:prstGeom prst="rect">
            <a:avLst/>
          </a:prstGeom>
        </p:spPr>
      </p:pic>
      <p:pic>
        <p:nvPicPr>
          <p:cNvPr id="4" name="图片 3"/>
          <p:cNvPicPr>
            <a:picLocks noChangeAspect="1"/>
          </p:cNvPicPr>
          <p:nvPr/>
        </p:nvPicPr>
        <p:blipFill>
          <a:blip r:embed="rId4"/>
          <a:stretch>
            <a:fillRect/>
          </a:stretch>
        </p:blipFill>
        <p:spPr>
          <a:xfrm>
            <a:off x="5457049" y="4221274"/>
            <a:ext cx="1600200" cy="1856482"/>
          </a:xfrm>
          <a:prstGeom prst="rect">
            <a:avLst/>
          </a:prstGeom>
        </p:spPr>
      </p:pic>
    </p:spTree>
    <p:extLst>
      <p:ext uri="{BB962C8B-B14F-4D97-AF65-F5344CB8AC3E}">
        <p14:creationId xmlns:p14="http://schemas.microsoft.com/office/powerpoint/2010/main" val="137385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Introduction</a:t>
            </a:r>
            <a:endParaRPr lang="zh-CN" altLang="zh-CN" dirty="0">
              <a:latin typeface="Cambria" panose="02040503050406030204" pitchFamily="18" charset="0"/>
            </a:endParaRPr>
          </a:p>
        </p:txBody>
      </p:sp>
      <p:sp>
        <p:nvSpPr>
          <p:cNvPr id="3" name="Rectangle 2"/>
          <p:cNvSpPr txBox="1">
            <a:spLocks noChangeArrowheads="1"/>
          </p:cNvSpPr>
          <p:nvPr/>
        </p:nvSpPr>
        <p:spPr bwMode="auto">
          <a:xfrm>
            <a:off x="685800" y="11811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3200" dirty="0">
                <a:latin typeface="Cambria" panose="02040503050406030204" pitchFamily="18" charset="0"/>
              </a:rPr>
              <a:t>Defective Software </a:t>
            </a:r>
          </a:p>
        </p:txBody>
      </p:sp>
      <p:sp>
        <p:nvSpPr>
          <p:cNvPr id="4" name="Rectangle 3"/>
          <p:cNvSpPr txBox="1">
            <a:spLocks noChangeArrowheads="1"/>
          </p:cNvSpPr>
          <p:nvPr/>
        </p:nvSpPr>
        <p:spPr bwMode="auto">
          <a:xfrm>
            <a:off x="571500" y="1942563"/>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a:latin typeface="Cambria" panose="02040503050406030204" pitchFamily="18" charset="0"/>
              </a:rPr>
              <a:t>We develop programs that contain defects  </a:t>
            </a:r>
            <a:endParaRPr lang="en-US" altLang="zh-CN" dirty="0">
              <a:solidFill>
                <a:srgbClr val="FE2602"/>
              </a:solidFill>
              <a:latin typeface="Cambria" panose="02040503050406030204" pitchFamily="18" charset="0"/>
            </a:endParaRPr>
          </a:p>
          <a:p>
            <a:pPr lvl="1" eaLnBrk="1" hangingPunct="1"/>
            <a:r>
              <a:rPr lang="en-US" altLang="zh-CN" dirty="0">
                <a:latin typeface="Cambria" panose="02040503050406030204" pitchFamily="18" charset="0"/>
              </a:rPr>
              <a:t>How many? What kind?</a:t>
            </a:r>
          </a:p>
          <a:p>
            <a:pPr eaLnBrk="1" hangingPunct="1"/>
            <a:r>
              <a:rPr lang="en-US" altLang="zh-CN" dirty="0">
                <a:latin typeface="Cambria" panose="02040503050406030204" pitchFamily="18" charset="0"/>
              </a:rPr>
              <a:t>Hard to predict the future, however…it is highly likely, that the software we (including you!) will develop in the future </a:t>
            </a:r>
            <a:r>
              <a:rPr lang="en-US" altLang="zh-CN" dirty="0">
                <a:solidFill>
                  <a:srgbClr val="FF0000"/>
                </a:solidFill>
                <a:latin typeface="Cambria" panose="02040503050406030204" pitchFamily="18" charset="0"/>
              </a:rPr>
              <a:t>will not be significantly better</a:t>
            </a:r>
            <a:r>
              <a:rPr lang="en-US" altLang="zh-CN" dirty="0">
                <a:latin typeface="Cambria" panose="02040503050406030204" pitchFamily="18" charset="0"/>
              </a:rPr>
              <a:t>. </a:t>
            </a:r>
            <a:r>
              <a:rPr lang="en-US" altLang="zh-CN" dirty="0">
                <a:latin typeface="Cambria" panose="02040503050406030204" pitchFamily="18" charset="0"/>
                <a:sym typeface="Wingdings" panose="05000000000000000000" pitchFamily="2" charset="2"/>
              </a:rPr>
              <a:t></a:t>
            </a:r>
            <a:endParaRPr lang="en-US" altLang="zh-CN" dirty="0">
              <a:latin typeface="Cambria" panose="02040503050406030204" pitchFamily="18" charset="0"/>
            </a:endParaRPr>
          </a:p>
        </p:txBody>
      </p:sp>
    </p:spTree>
    <p:extLst>
      <p:ext uri="{BB962C8B-B14F-4D97-AF65-F5344CB8AC3E}">
        <p14:creationId xmlns:p14="http://schemas.microsoft.com/office/powerpoint/2010/main" val="36940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838200" y="2492375"/>
            <a:ext cx="7772400" cy="1470025"/>
          </a:xfrm>
        </p:spPr>
        <p:txBody>
          <a:bodyPr/>
          <a:lstStyle/>
          <a:p>
            <a:pPr eaLnBrk="1" hangingPunct="1"/>
            <a:r>
              <a:rPr lang="en-US" altLang="zh-CN" dirty="0">
                <a:latin typeface="Cambria" panose="02040503050406030204" pitchFamily="18" charset="0"/>
              </a:rPr>
              <a:t>To be continued…</a:t>
            </a:r>
            <a:br>
              <a:rPr lang="en-US" altLang="zh-CN" dirty="0">
                <a:latin typeface="Cambria" panose="02040503050406030204" pitchFamily="18" charset="0"/>
              </a:rPr>
            </a:br>
            <a:r>
              <a:rPr lang="en-US" altLang="zh-CN" sz="3600" dirty="0">
                <a:latin typeface="Cambria" panose="02040503050406030204" pitchFamily="18" charset="0"/>
              </a:rPr>
              <a:t>See you next week</a:t>
            </a:r>
            <a:endParaRPr lang="zh-CN" altLang="en-US" sz="3600" dirty="0">
              <a:latin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524315"/>
          </a:xfrm>
          <a:prstGeom prst="rect">
            <a:avLst/>
          </a:prstGeom>
        </p:spPr>
        <p:txBody>
          <a:bodyPr wrap="square">
            <a:spAutoFit/>
          </a:bodyPr>
          <a:lstStyle/>
          <a:p>
            <a:r>
              <a:rPr lang="en-US" altLang="zh-CN" dirty="0">
                <a:solidFill>
                  <a:srgbClr val="132584"/>
                </a:solidFill>
                <a:latin typeface="Cambria" panose="02040503050406030204" pitchFamily="18" charset="0"/>
              </a:rPr>
              <a:t>Week 1:            The basic concepts and theories of testing</a:t>
            </a:r>
          </a:p>
          <a:p>
            <a:r>
              <a:rPr lang="en-US" altLang="zh-CN" dirty="0">
                <a:solidFill>
                  <a:srgbClr val="132584"/>
                </a:solidFill>
                <a:latin typeface="Cambria" panose="02040503050406030204" pitchFamily="18" charset="0"/>
              </a:rPr>
              <a:t>Week 2-3:        Principles of Testing</a:t>
            </a:r>
          </a:p>
          <a:p>
            <a:r>
              <a:rPr lang="en-US" altLang="zh-CN" dirty="0">
                <a:solidFill>
                  <a:srgbClr val="132584"/>
                </a:solidFill>
                <a:latin typeface="Cambria" panose="02040503050406030204" pitchFamily="18" charset="0"/>
              </a:rPr>
              <a:t>Week 4:            Test Cases</a:t>
            </a:r>
          </a:p>
          <a:p>
            <a:r>
              <a:rPr lang="en-US" altLang="zh-CN" dirty="0">
                <a:solidFill>
                  <a:srgbClr val="132584"/>
                </a:solidFill>
                <a:latin typeface="Cambria" panose="02040503050406030204" pitchFamily="18" charset="0"/>
              </a:rPr>
              <a:t>Week 5-6:        Black Box Testing </a:t>
            </a:r>
          </a:p>
          <a:p>
            <a:r>
              <a:rPr lang="en-US" altLang="zh-CN" dirty="0">
                <a:solidFill>
                  <a:srgbClr val="132584"/>
                </a:solidFill>
                <a:latin typeface="Cambria" panose="02040503050406030204" pitchFamily="18" charset="0"/>
              </a:rPr>
              <a:t>Week 7-9:        White Box Testing</a:t>
            </a:r>
          </a:p>
          <a:p>
            <a:r>
              <a:rPr lang="en-US" altLang="zh-CN" dirty="0">
                <a:solidFill>
                  <a:srgbClr val="132584"/>
                </a:solidFill>
                <a:latin typeface="Cambria" panose="02040503050406030204" pitchFamily="18" charset="0"/>
              </a:rPr>
              <a:t>Week 10:	Integration Testing and System Testing </a:t>
            </a:r>
          </a:p>
          <a:p>
            <a:r>
              <a:rPr lang="en-US" altLang="zh-CN" dirty="0">
                <a:solidFill>
                  <a:srgbClr val="132584"/>
                </a:solidFill>
                <a:latin typeface="Cambria" panose="02040503050406030204" pitchFamily="18" charset="0"/>
              </a:rPr>
              <a:t>Week 11:  	Usability Testing and Accessibility Testing</a:t>
            </a:r>
          </a:p>
          <a:p>
            <a:r>
              <a:rPr lang="en-US" altLang="zh-CN" dirty="0">
                <a:solidFill>
                  <a:srgbClr val="132584"/>
                </a:solidFill>
                <a:latin typeface="Cambria" panose="02040503050406030204" pitchFamily="18" charset="0"/>
              </a:rPr>
              <a:t>Week 12:        	Security Testing</a:t>
            </a:r>
          </a:p>
          <a:p>
            <a:r>
              <a:rPr lang="en-US" altLang="zh-CN" dirty="0">
                <a:solidFill>
                  <a:srgbClr val="132584"/>
                </a:solidFill>
                <a:latin typeface="Cambria" panose="02040503050406030204" pitchFamily="18" charset="0"/>
              </a:rPr>
              <a:t>Week 13:	Mutation Testing</a:t>
            </a:r>
          </a:p>
          <a:p>
            <a:r>
              <a:rPr lang="en-US" altLang="zh-CN" dirty="0">
                <a:solidFill>
                  <a:srgbClr val="132584"/>
                </a:solidFill>
                <a:latin typeface="Cambria" panose="02040503050406030204" pitchFamily="18" charset="0"/>
              </a:rPr>
              <a:t>Week 14:	Software Quality</a:t>
            </a:r>
          </a:p>
          <a:p>
            <a:r>
              <a:rPr lang="en-US" altLang="zh-CN" dirty="0">
                <a:solidFill>
                  <a:srgbClr val="132584"/>
                </a:solidFill>
                <a:latin typeface="Cambria" panose="02040503050406030204" pitchFamily="18" charset="0"/>
              </a:rPr>
              <a:t>Week 15:	Review I</a:t>
            </a:r>
          </a:p>
          <a:p>
            <a:r>
              <a:rPr lang="en-US" altLang="zh-CN" dirty="0">
                <a:solidFill>
                  <a:srgbClr val="132584"/>
                </a:solidFill>
                <a:latin typeface="Cambria" panose="02040503050406030204" pitchFamily="18" charset="0"/>
              </a:rPr>
              <a:t>Week 16:	Review II</a:t>
            </a:r>
          </a:p>
        </p:txBody>
      </p:sp>
      <p:sp>
        <p:nvSpPr>
          <p:cNvPr id="2" name="标题 1"/>
          <p:cNvSpPr>
            <a:spLocks noGrp="1"/>
          </p:cNvSpPr>
          <p:nvPr>
            <p:ph type="title"/>
          </p:nvPr>
        </p:nvSpPr>
        <p:spPr>
          <a:xfrm>
            <a:off x="1524000" y="230973"/>
            <a:ext cx="6705600" cy="838200"/>
          </a:xfrm>
        </p:spPr>
        <p:txBody>
          <a:bodyPr/>
          <a:lstStyle/>
          <a:p>
            <a:r>
              <a:rPr lang="en-US" altLang="zh-CN" dirty="0"/>
              <a:t>16 Weeks Plan</a:t>
            </a:r>
            <a:br>
              <a:rPr lang="en-US" altLang="zh-CN" dirty="0"/>
            </a:br>
            <a:endParaRPr lang="zh-CN" altLang="en-US" dirty="0"/>
          </a:p>
        </p:txBody>
      </p:sp>
    </p:spTree>
    <p:extLst>
      <p:ext uri="{BB962C8B-B14F-4D97-AF65-F5344CB8AC3E}">
        <p14:creationId xmlns:p14="http://schemas.microsoft.com/office/powerpoint/2010/main" val="108905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822" y="1800285"/>
            <a:ext cx="8157955" cy="4524315"/>
          </a:xfrm>
          <a:prstGeom prst="rect">
            <a:avLst/>
          </a:prstGeom>
        </p:spPr>
        <p:txBody>
          <a:bodyPr wrap="square">
            <a:spAutoFit/>
          </a:bodyPr>
          <a:lstStyle/>
          <a:p>
            <a:r>
              <a:rPr lang="en-US" altLang="zh-CN" dirty="0">
                <a:solidFill>
                  <a:srgbClr val="132584"/>
                </a:solidFill>
                <a:latin typeface="Cambria" panose="02040503050406030204" pitchFamily="18" charset="0"/>
              </a:rPr>
              <a:t>Week 1:            The basic concepts and theories of testing</a:t>
            </a:r>
          </a:p>
          <a:p>
            <a:r>
              <a:rPr lang="en-US" altLang="zh-CN" dirty="0">
                <a:solidFill>
                  <a:srgbClr val="132584"/>
                </a:solidFill>
                <a:latin typeface="Cambria" panose="02040503050406030204" pitchFamily="18" charset="0"/>
              </a:rPr>
              <a:t>Week 2-3:        Principles of Testing</a:t>
            </a:r>
          </a:p>
          <a:p>
            <a:r>
              <a:rPr lang="en-US" altLang="zh-CN" dirty="0">
                <a:solidFill>
                  <a:srgbClr val="FF0000"/>
                </a:solidFill>
                <a:latin typeface="Cambria" panose="02040503050406030204" pitchFamily="18" charset="0"/>
              </a:rPr>
              <a:t>Week 4:            Test Cases</a:t>
            </a:r>
          </a:p>
          <a:p>
            <a:r>
              <a:rPr lang="en-US" altLang="zh-CN" dirty="0">
                <a:solidFill>
                  <a:srgbClr val="FF0000"/>
                </a:solidFill>
                <a:latin typeface="Cambria" panose="02040503050406030204" pitchFamily="18" charset="0"/>
              </a:rPr>
              <a:t>Week 5-6:        Black Box Testing </a:t>
            </a:r>
          </a:p>
          <a:p>
            <a:r>
              <a:rPr lang="en-US" altLang="zh-CN" dirty="0">
                <a:solidFill>
                  <a:srgbClr val="FF0000"/>
                </a:solidFill>
                <a:latin typeface="Cambria" panose="02040503050406030204" pitchFamily="18" charset="0"/>
              </a:rPr>
              <a:t>Week 7-9:        White Box Testing</a:t>
            </a:r>
          </a:p>
          <a:p>
            <a:r>
              <a:rPr lang="en-US" altLang="zh-CN" dirty="0">
                <a:solidFill>
                  <a:srgbClr val="132584"/>
                </a:solidFill>
                <a:latin typeface="Cambria" panose="02040503050406030204" pitchFamily="18" charset="0"/>
              </a:rPr>
              <a:t>Week 10:	Integration Testing and System Testing </a:t>
            </a:r>
          </a:p>
          <a:p>
            <a:r>
              <a:rPr lang="en-US" altLang="zh-CN" dirty="0">
                <a:solidFill>
                  <a:srgbClr val="132584"/>
                </a:solidFill>
                <a:latin typeface="Cambria" panose="02040503050406030204" pitchFamily="18" charset="0"/>
              </a:rPr>
              <a:t>Week 11:  	Usability Testing and Accessibility Testing</a:t>
            </a:r>
          </a:p>
          <a:p>
            <a:r>
              <a:rPr lang="en-US" altLang="zh-CN" dirty="0">
                <a:solidFill>
                  <a:srgbClr val="132584"/>
                </a:solidFill>
                <a:latin typeface="Cambria" panose="02040503050406030204" pitchFamily="18" charset="0"/>
              </a:rPr>
              <a:t>Week 12:        	Security Testing</a:t>
            </a:r>
          </a:p>
          <a:p>
            <a:r>
              <a:rPr lang="en-US" altLang="zh-CN" dirty="0">
                <a:solidFill>
                  <a:srgbClr val="132584"/>
                </a:solidFill>
                <a:latin typeface="Cambria" panose="02040503050406030204" pitchFamily="18" charset="0"/>
              </a:rPr>
              <a:t>Week 13:	Mutation Testing</a:t>
            </a:r>
          </a:p>
          <a:p>
            <a:r>
              <a:rPr lang="en-US" altLang="zh-CN" dirty="0">
                <a:solidFill>
                  <a:srgbClr val="132584"/>
                </a:solidFill>
                <a:latin typeface="Cambria" panose="02040503050406030204" pitchFamily="18" charset="0"/>
              </a:rPr>
              <a:t>Week 14:	Software Quality</a:t>
            </a:r>
          </a:p>
          <a:p>
            <a:r>
              <a:rPr lang="en-US" altLang="zh-CN" dirty="0">
                <a:solidFill>
                  <a:srgbClr val="FF0000"/>
                </a:solidFill>
                <a:latin typeface="Cambria" panose="02040503050406030204" pitchFamily="18" charset="0"/>
              </a:rPr>
              <a:t>Week 15:	Review I</a:t>
            </a:r>
          </a:p>
          <a:p>
            <a:r>
              <a:rPr lang="en-US" altLang="zh-CN" dirty="0">
                <a:solidFill>
                  <a:srgbClr val="FF0000"/>
                </a:solidFill>
                <a:latin typeface="Cambria" panose="02040503050406030204" pitchFamily="18" charset="0"/>
              </a:rPr>
              <a:t>Week 16:	Review II</a:t>
            </a:r>
          </a:p>
        </p:txBody>
      </p:sp>
      <p:sp>
        <p:nvSpPr>
          <p:cNvPr id="2" name="标题 1"/>
          <p:cNvSpPr>
            <a:spLocks noGrp="1"/>
          </p:cNvSpPr>
          <p:nvPr>
            <p:ph type="title"/>
          </p:nvPr>
        </p:nvSpPr>
        <p:spPr>
          <a:xfrm>
            <a:off x="1524000" y="230973"/>
            <a:ext cx="6705600" cy="838200"/>
          </a:xfrm>
        </p:spPr>
        <p:txBody>
          <a:bodyPr/>
          <a:lstStyle/>
          <a:p>
            <a:r>
              <a:rPr lang="en-US" altLang="zh-CN" dirty="0"/>
              <a:t>16 Weeks Plan</a:t>
            </a:r>
            <a:br>
              <a:rPr lang="en-US" altLang="zh-CN" dirty="0"/>
            </a:br>
            <a:endParaRPr lang="zh-CN" altLang="en-US" dirty="0"/>
          </a:p>
        </p:txBody>
      </p:sp>
    </p:spTree>
    <p:extLst>
      <p:ext uri="{BB962C8B-B14F-4D97-AF65-F5344CB8AC3E}">
        <p14:creationId xmlns:p14="http://schemas.microsoft.com/office/powerpoint/2010/main" val="343959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How</a:t>
            </a:r>
            <a:endParaRPr lang="zh-CN" altLang="zh-CN" dirty="0">
              <a:latin typeface="Cambria" panose="02040503050406030204" pitchFamily="18" charset="0"/>
            </a:endParaRPr>
          </a:p>
        </p:txBody>
      </p:sp>
      <p:sp>
        <p:nvSpPr>
          <p:cNvPr id="11" name="Rectangle 3"/>
          <p:cNvSpPr txBox="1">
            <a:spLocks noChangeArrowheads="1"/>
          </p:cNvSpPr>
          <p:nvPr/>
        </p:nvSpPr>
        <p:spPr bwMode="auto">
          <a:xfrm>
            <a:off x="76200" y="2286000"/>
            <a:ext cx="8991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buSzPct val="80000"/>
              <a:buFont typeface="+mj-lt"/>
              <a:buAutoNum type="arabicPeriod"/>
            </a:pPr>
            <a:r>
              <a:rPr lang="en-US" altLang="zh-CN" sz="2400" dirty="0">
                <a:latin typeface="Cambria" panose="02040503050406030204" pitchFamily="18" charset="0"/>
              </a:rPr>
              <a:t>Ron Patton</a:t>
            </a:r>
            <a:r>
              <a:rPr lang="zh-CN" altLang="en-US" sz="2400" dirty="0">
                <a:latin typeface="Cambria" panose="02040503050406030204" pitchFamily="18" charset="0"/>
              </a:rPr>
              <a:t>,</a:t>
            </a:r>
            <a:r>
              <a:rPr lang="en-US" altLang="zh-CN" sz="2400" dirty="0">
                <a:latin typeface="Cambria" panose="02040503050406030204" pitchFamily="18" charset="0"/>
              </a:rPr>
              <a:t>  </a:t>
            </a:r>
            <a:r>
              <a:rPr lang="en-US" altLang="zh-CN" sz="2400" b="1" dirty="0">
                <a:solidFill>
                  <a:srgbClr val="FF0000"/>
                </a:solidFill>
                <a:latin typeface="Cambria" panose="02040503050406030204" pitchFamily="18" charset="0"/>
              </a:rPr>
              <a:t>Software Testing</a:t>
            </a:r>
            <a:r>
              <a:rPr lang="zh-CN" altLang="en-US" sz="2400" b="1" dirty="0">
                <a:latin typeface="Cambria" panose="02040503050406030204" pitchFamily="18" charset="0"/>
              </a:rPr>
              <a:t> (</a:t>
            </a:r>
            <a:r>
              <a:rPr lang="en-US" altLang="zh-CN" sz="2400" b="1" dirty="0">
                <a:latin typeface="Cambria" panose="02040503050406030204" pitchFamily="18" charset="0"/>
              </a:rPr>
              <a:t>2</a:t>
            </a:r>
            <a:r>
              <a:rPr lang="zh-CN" altLang="en-US" sz="2400" b="1" dirty="0">
                <a:latin typeface="Cambria" panose="02040503050406030204" pitchFamily="18" charset="0"/>
              </a:rPr>
              <a:t>th Edition)</a:t>
            </a:r>
          </a:p>
          <a:p>
            <a:pPr marL="457200" indent="-457200">
              <a:lnSpc>
                <a:spcPct val="80000"/>
              </a:lnSpc>
              <a:buSzPct val="80000"/>
              <a:buFont typeface="+mj-lt"/>
              <a:buAutoNum type="arabicPeriod"/>
            </a:pPr>
            <a:r>
              <a:rPr lang="en-US" altLang="zh-CN" sz="2400" dirty="0" err="1">
                <a:latin typeface="Cambria" panose="02040503050406030204" pitchFamily="18" charset="0"/>
              </a:rPr>
              <a:t>Glenford</a:t>
            </a:r>
            <a:r>
              <a:rPr lang="en-US" altLang="zh-CN" sz="2400" dirty="0">
                <a:latin typeface="Cambria" panose="02040503050406030204" pitchFamily="18" charset="0"/>
              </a:rPr>
              <a:t> J. Myers,  </a:t>
            </a:r>
            <a:r>
              <a:rPr lang="en-US" altLang="zh-CN" sz="2400" b="1" dirty="0">
                <a:solidFill>
                  <a:srgbClr val="FF0000"/>
                </a:solidFill>
                <a:latin typeface="Cambria" panose="02040503050406030204" pitchFamily="18" charset="0"/>
              </a:rPr>
              <a:t>The Art of Software Testing </a:t>
            </a:r>
            <a:r>
              <a:rPr lang="en-US" altLang="zh-CN" sz="2400" b="1" dirty="0">
                <a:latin typeface="Cambria" panose="02040503050406030204" pitchFamily="18" charset="0"/>
              </a:rPr>
              <a:t>(3rd Edition)</a:t>
            </a:r>
            <a:endParaRPr lang="zh-CN" altLang="en-US" sz="2400" b="1" dirty="0">
              <a:latin typeface="Cambria" panose="02040503050406030204" pitchFamily="18" charset="0"/>
            </a:endParaRPr>
          </a:p>
          <a:p>
            <a:pPr marL="457200" indent="-457200" algn="just">
              <a:lnSpc>
                <a:spcPct val="80000"/>
              </a:lnSpc>
              <a:buSzPct val="80000"/>
              <a:buFont typeface="+mj-lt"/>
              <a:buAutoNum type="arabicPeriod"/>
            </a:pPr>
            <a:r>
              <a:rPr lang="en-US" altLang="zh-CN" sz="2400" dirty="0">
                <a:latin typeface="Cambria" panose="02040503050406030204" pitchFamily="18" charset="0"/>
              </a:rPr>
              <a:t>Gerald M. Weinberg,  </a:t>
            </a:r>
            <a:r>
              <a:rPr lang="en-US" altLang="zh-CN" sz="2400" b="1" dirty="0">
                <a:latin typeface="Cambria" panose="02040503050406030204" pitchFamily="18" charset="0"/>
              </a:rPr>
              <a:t>Perfect Software</a:t>
            </a:r>
          </a:p>
          <a:p>
            <a:pPr marL="457200" indent="-457200" algn="just">
              <a:lnSpc>
                <a:spcPct val="80000"/>
              </a:lnSpc>
              <a:buSzPct val="80000"/>
              <a:buFont typeface="+mj-lt"/>
              <a:buAutoNum type="arabicPeriod"/>
            </a:pPr>
            <a:r>
              <a:rPr lang="en-US" altLang="zh-CN" sz="2400" dirty="0">
                <a:latin typeface="Cambria" panose="02040503050406030204" pitchFamily="18" charset="0"/>
              </a:rPr>
              <a:t>Whittaker J A, </a:t>
            </a:r>
            <a:r>
              <a:rPr lang="en-US" altLang="zh-CN" sz="2400" dirty="0" err="1">
                <a:latin typeface="Cambria" panose="02040503050406030204" pitchFamily="18" charset="0"/>
              </a:rPr>
              <a:t>Arbon</a:t>
            </a:r>
            <a:r>
              <a:rPr lang="en-US" altLang="zh-CN" sz="2400" dirty="0">
                <a:latin typeface="Cambria" panose="02040503050406030204" pitchFamily="18" charset="0"/>
              </a:rPr>
              <a:t> J, </a:t>
            </a:r>
            <a:r>
              <a:rPr lang="en-US" altLang="zh-CN" sz="2400" dirty="0" err="1">
                <a:latin typeface="Cambria" panose="02040503050406030204" pitchFamily="18" charset="0"/>
              </a:rPr>
              <a:t>Carollo</a:t>
            </a:r>
            <a:r>
              <a:rPr lang="en-US" altLang="zh-CN" sz="2400" dirty="0">
                <a:latin typeface="Cambria" panose="02040503050406030204" pitchFamily="18" charset="0"/>
              </a:rPr>
              <a:t> J. </a:t>
            </a:r>
            <a:r>
              <a:rPr lang="en-US" altLang="zh-CN" sz="2400" b="1" dirty="0">
                <a:latin typeface="Cambria" panose="02040503050406030204" pitchFamily="18" charset="0"/>
              </a:rPr>
              <a:t>How Google tests software</a:t>
            </a:r>
            <a:endParaRPr lang="zh-CN" altLang="en-US" sz="2400" b="1" dirty="0">
              <a:latin typeface="Cambria" panose="02040503050406030204" pitchFamily="18" charset="0"/>
            </a:endParaRPr>
          </a:p>
        </p:txBody>
      </p:sp>
      <p:sp>
        <p:nvSpPr>
          <p:cNvPr id="12" name="矩形 11"/>
          <p:cNvSpPr/>
          <p:nvPr/>
        </p:nvSpPr>
        <p:spPr>
          <a:xfrm>
            <a:off x="3695700" y="1534180"/>
            <a:ext cx="2552700" cy="523220"/>
          </a:xfrm>
          <a:prstGeom prst="rect">
            <a:avLst/>
          </a:prstGeom>
        </p:spPr>
        <p:txBody>
          <a:bodyPr wrap="square">
            <a:spAutoFit/>
          </a:bodyPr>
          <a:lstStyle/>
          <a:p>
            <a:r>
              <a:rPr lang="en-US" altLang="zh-CN" sz="2800" b="1" dirty="0">
                <a:solidFill>
                  <a:srgbClr val="132584"/>
                </a:solidFill>
                <a:latin typeface="Cambria" panose="02040503050406030204" pitchFamily="18" charset="0"/>
              </a:rPr>
              <a:t>References</a:t>
            </a:r>
            <a:endParaRPr lang="zh-CN" altLang="en-US" sz="2800" b="1" dirty="0">
              <a:solidFill>
                <a:srgbClr val="132584"/>
              </a:solidFill>
              <a:latin typeface="Cambria" panose="02040503050406030204" pitchFamily="18" charset="0"/>
            </a:endParaRPr>
          </a:p>
        </p:txBody>
      </p:sp>
      <p:pic>
        <p:nvPicPr>
          <p:cNvPr id="2" name="图片 1"/>
          <p:cNvPicPr>
            <a:picLocks noChangeAspect="1"/>
          </p:cNvPicPr>
          <p:nvPr/>
        </p:nvPicPr>
        <p:blipFill>
          <a:blip r:embed="rId4"/>
          <a:stretch>
            <a:fillRect/>
          </a:stretch>
        </p:blipFill>
        <p:spPr>
          <a:xfrm>
            <a:off x="3589788" y="3810000"/>
            <a:ext cx="1972811" cy="2905897"/>
          </a:xfrm>
          <a:prstGeom prst="rect">
            <a:avLst/>
          </a:prstGeom>
        </p:spPr>
      </p:pic>
    </p:spTree>
    <p:extLst>
      <p:ext uri="{BB962C8B-B14F-4D97-AF65-F5344CB8AC3E}">
        <p14:creationId xmlns:p14="http://schemas.microsoft.com/office/powerpoint/2010/main" val="141956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6"/>
          <p:cNvSpPr>
            <a:spLocks noGrp="1" noChangeArrowheads="1"/>
          </p:cNvSpPr>
          <p:nvPr>
            <p:ph type="title"/>
          </p:nvPr>
        </p:nvSpPr>
        <p:spPr>
          <a:xfrm>
            <a:off x="1905000" y="152400"/>
            <a:ext cx="6705600" cy="838200"/>
          </a:xfrm>
        </p:spPr>
        <p:txBody>
          <a:bodyPr/>
          <a:lstStyle/>
          <a:p>
            <a:pPr eaLnBrk="1" hangingPunct="1"/>
            <a:r>
              <a:rPr lang="en-US" altLang="zh-CN" sz="4000" dirty="0">
                <a:latin typeface="Cambria" panose="02040503050406030204" pitchFamily="18" charset="0"/>
              </a:rPr>
              <a:t>What is Testing</a:t>
            </a:r>
            <a:endParaRPr lang="zh-CN" altLang="zh-CN" dirty="0">
              <a:latin typeface="Cambria" panose="02040503050406030204" pitchFamily="18" charset="0"/>
            </a:endParaRPr>
          </a:p>
        </p:txBody>
      </p:sp>
      <p:sp>
        <p:nvSpPr>
          <p:cNvPr id="5" name="矩形 4"/>
          <p:cNvSpPr/>
          <p:nvPr/>
        </p:nvSpPr>
        <p:spPr>
          <a:xfrm>
            <a:off x="685800" y="1371600"/>
            <a:ext cx="7543800" cy="1569660"/>
          </a:xfrm>
          <a:prstGeom prst="rect">
            <a:avLst/>
          </a:prstGeom>
        </p:spPr>
        <p:txBody>
          <a:bodyPr wrap="square">
            <a:spAutoFit/>
          </a:bodyPr>
          <a:lstStyle/>
          <a:p>
            <a:pPr marL="342900" indent="-342900">
              <a:buFont typeface="Wingdings" panose="05000000000000000000" pitchFamily="2" charset="2"/>
              <a:buChar char="n"/>
            </a:pPr>
            <a:r>
              <a:rPr lang="en-US" altLang="zh-CN" dirty="0">
                <a:solidFill>
                  <a:srgbClr val="FF0000"/>
                </a:solidFill>
                <a:latin typeface="Cambria" panose="02040503050406030204" pitchFamily="18" charset="0"/>
              </a:rPr>
              <a:t>Software testing </a:t>
            </a:r>
            <a:r>
              <a:rPr lang="en-US" altLang="zh-CN" dirty="0">
                <a:solidFill>
                  <a:srgbClr val="132584"/>
                </a:solidFill>
                <a:latin typeface="Cambria" panose="02040503050406030204" pitchFamily="18" charset="0"/>
              </a:rPr>
              <a:t>is a process, or a series of processes, designed to make sure computer code does what it was designed to do and, conversely, that it does not do anything unintended.</a:t>
            </a:r>
            <a:endParaRPr lang="zh-CN" altLang="en-US" dirty="0">
              <a:solidFill>
                <a:srgbClr val="132584"/>
              </a:solidFill>
              <a:latin typeface="Cambria" panose="02040503050406030204" pitchFamily="18" charset="0"/>
            </a:endParaRPr>
          </a:p>
        </p:txBody>
      </p:sp>
      <p:sp>
        <p:nvSpPr>
          <p:cNvPr id="7" name="Ellipse 7"/>
          <p:cNvSpPr/>
          <p:nvPr/>
        </p:nvSpPr>
        <p:spPr>
          <a:xfrm>
            <a:off x="3163264" y="3429000"/>
            <a:ext cx="2211645" cy="2133809"/>
          </a:xfrm>
          <a:prstGeom prst="ellipse">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andara" pitchFamily="34" charset="0"/>
              </a:rPr>
              <a:t>System</a:t>
            </a:r>
            <a:endParaRPr lang="fr-FR" sz="3200" b="1" dirty="0">
              <a:latin typeface="Candara" pitchFamily="34" charset="0"/>
            </a:endParaRPr>
          </a:p>
        </p:txBody>
      </p:sp>
      <p:sp>
        <p:nvSpPr>
          <p:cNvPr id="8" name="Flèche droite 8"/>
          <p:cNvSpPr/>
          <p:nvPr/>
        </p:nvSpPr>
        <p:spPr>
          <a:xfrm>
            <a:off x="5609296" y="4343400"/>
            <a:ext cx="2005577"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droite 9"/>
          <p:cNvSpPr/>
          <p:nvPr/>
        </p:nvSpPr>
        <p:spPr>
          <a:xfrm>
            <a:off x="1219200" y="4339844"/>
            <a:ext cx="1830874" cy="384765"/>
          </a:xfrm>
          <a:prstGeom prst="rightArrow">
            <a:avLst/>
          </a:prstGeom>
          <a:solidFill>
            <a:srgbClr val="00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10"/>
          <p:cNvSpPr txBox="1"/>
          <p:nvPr/>
        </p:nvSpPr>
        <p:spPr>
          <a:xfrm>
            <a:off x="1524000" y="3726389"/>
            <a:ext cx="1620953" cy="584775"/>
          </a:xfrm>
          <a:prstGeom prst="rect">
            <a:avLst/>
          </a:prstGeom>
          <a:noFill/>
        </p:spPr>
        <p:txBody>
          <a:bodyPr wrap="square" rtlCol="0">
            <a:spAutoFit/>
          </a:bodyPr>
          <a:lstStyle/>
          <a:p>
            <a:r>
              <a:rPr lang="en-US" sz="3200" b="1" dirty="0">
                <a:solidFill>
                  <a:schemeClr val="tx1">
                    <a:lumMod val="65000"/>
                    <a:lumOff val="35000"/>
                  </a:schemeClr>
                </a:solidFill>
                <a:latin typeface="Candara" panose="020E0502030303020204" pitchFamily="34" charset="0"/>
                <a:cs typeface="Arial" panose="020B0604020202020204" pitchFamily="34" charset="0"/>
              </a:rPr>
              <a:t>Input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p:sp>
        <p:nvSpPr>
          <p:cNvPr id="11" name="ZoneTexte 11"/>
          <p:cNvSpPr txBox="1"/>
          <p:nvPr/>
        </p:nvSpPr>
        <p:spPr>
          <a:xfrm>
            <a:off x="5791200" y="3758625"/>
            <a:ext cx="2052273" cy="584775"/>
          </a:xfrm>
          <a:prstGeom prst="rect">
            <a:avLst/>
          </a:prstGeom>
          <a:noFill/>
        </p:spPr>
        <p:txBody>
          <a:bodyPr wrap="square" rtlCol="0">
            <a:spAutoFit/>
          </a:bodyPr>
          <a:lstStyle/>
          <a:p>
            <a:r>
              <a:rPr lang="en-US" sz="3200" b="1" dirty="0">
                <a:solidFill>
                  <a:schemeClr val="tx1">
                    <a:lumMod val="65000"/>
                    <a:lumOff val="35000"/>
                  </a:schemeClr>
                </a:solidFill>
                <a:latin typeface="Candara" panose="020E0502030303020204" pitchFamily="34" charset="0"/>
                <a:cs typeface="Arial" panose="020B0604020202020204" pitchFamily="34" charset="0"/>
              </a:rPr>
              <a:t>Output</a:t>
            </a:r>
            <a:endParaRPr lang="fr-FR" sz="3200" b="1" dirty="0">
              <a:solidFill>
                <a:schemeClr val="tx1">
                  <a:lumMod val="65000"/>
                  <a:lumOff val="35000"/>
                </a:schemeClr>
              </a:solidFill>
              <a:latin typeface="Candara" panose="020E0502030303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10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par>
                          <p:cTn id="21" fill="hold">
                            <p:stCondLst>
                              <p:cond delay="1000"/>
                            </p:stCondLst>
                            <p:childTnLst>
                              <p:par>
                                <p:cTn id="22" presetID="5" presetClass="entr" presetSubtype="1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heckerboard(across)">
                                      <p:cBhvr>
                                        <p:cTn id="24" dur="1000"/>
                                        <p:tgtEl>
                                          <p:spTgt spid="8"/>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6"/>
          <p:cNvSpPr txBox="1">
            <a:spLocks noChangeArrowheads="1"/>
          </p:cNvSpPr>
          <p:nvPr/>
        </p:nvSpPr>
        <p:spPr bwMode="auto">
          <a:xfrm>
            <a:off x="19050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pPr eaLnBrk="1" hangingPunct="1"/>
            <a:r>
              <a:rPr lang="en-US" altLang="zh-CN" sz="4000">
                <a:latin typeface="Cambria" panose="02040503050406030204" pitchFamily="18" charset="0"/>
              </a:rPr>
              <a:t>What is Testing</a:t>
            </a:r>
            <a:endParaRPr lang="zh-CN" altLang="zh-CN" dirty="0">
              <a:latin typeface="Cambria" panose="02040503050406030204" pitchFamily="18" charset="0"/>
            </a:endParaRPr>
          </a:p>
        </p:txBody>
      </p:sp>
      <p:sp>
        <p:nvSpPr>
          <p:cNvPr id="8" name="矩形 7"/>
          <p:cNvSpPr/>
          <p:nvPr/>
        </p:nvSpPr>
        <p:spPr bwMode="auto">
          <a:xfrm>
            <a:off x="1441074" y="3190734"/>
            <a:ext cx="1722693"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Testing levels</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 name="矩形 8"/>
          <p:cNvSpPr/>
          <p:nvPr/>
        </p:nvSpPr>
        <p:spPr bwMode="auto">
          <a:xfrm>
            <a:off x="4038600" y="1924050"/>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Unit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 name="矩形 9"/>
          <p:cNvSpPr/>
          <p:nvPr/>
        </p:nvSpPr>
        <p:spPr bwMode="auto">
          <a:xfrm>
            <a:off x="4038600" y="2696836"/>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Integration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1" name="矩形 10"/>
          <p:cNvSpPr/>
          <p:nvPr/>
        </p:nvSpPr>
        <p:spPr bwMode="auto">
          <a:xfrm>
            <a:off x="4038600" y="3581400"/>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System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4" name="矩形 13"/>
          <p:cNvSpPr/>
          <p:nvPr/>
        </p:nvSpPr>
        <p:spPr bwMode="auto">
          <a:xfrm>
            <a:off x="4038600" y="4465964"/>
            <a:ext cx="2347415" cy="40229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spAutoFit/>
          </a:bodyPr>
          <a:lstStyle/>
          <a:p>
            <a:pPr algn="ctr" eaLnBrk="1" hangingPunct="1"/>
            <a:r>
              <a:rPr lang="en-US" altLang="zh-CN" sz="2000" dirty="0">
                <a:solidFill>
                  <a:schemeClr val="tx1"/>
                </a:solidFill>
                <a:latin typeface="Arial" panose="020B0604020202020204" pitchFamily="34" charset="0"/>
                <a:ea typeface="黑体" panose="02010609060101010101" pitchFamily="49" charset="-122"/>
              </a:rPr>
              <a:t>Acceptance testing</a:t>
            </a:r>
            <a:endParaRPr kumimoji="0" lang="zh-CN" altLang="en-US" sz="20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3" name="左大括号 2"/>
          <p:cNvSpPr/>
          <p:nvPr/>
        </p:nvSpPr>
        <p:spPr bwMode="auto">
          <a:xfrm>
            <a:off x="3401158" y="1828800"/>
            <a:ext cx="228600" cy="3200400"/>
          </a:xfrm>
          <a:prstGeom prst="lef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2" name="下箭头 1"/>
          <p:cNvSpPr/>
          <p:nvPr/>
        </p:nvSpPr>
        <p:spPr bwMode="auto">
          <a:xfrm>
            <a:off x="7162800" y="2640449"/>
            <a:ext cx="762000" cy="1496162"/>
          </a:xfrm>
          <a:prstGeom prst="downArrow">
            <a:avLst/>
          </a:prstGeom>
          <a:solidFill>
            <a:srgbClr val="FF0000"/>
          </a:solidFill>
          <a:ln w="28575" cap="flat" cmpd="sng" algn="ctr">
            <a:solidFill>
              <a:srgbClr val="FF00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41899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3" grpId="0" animBg="1"/>
      <p:bldP spid="2" grpId="0" animBg="1"/>
    </p:bld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20070815模板</Template>
  <TotalTime>17824</TotalTime>
  <Words>2710</Words>
  <Application>Microsoft Office PowerPoint</Application>
  <PresentationFormat>全屏显示(4:3)</PresentationFormat>
  <Paragraphs>490</Paragraphs>
  <Slides>41</Slides>
  <Notes>41</Notes>
  <HiddenSlides>0</HiddenSlides>
  <MMClips>2</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1" baseType="lpstr">
      <vt:lpstr>Monotype Sorts</vt:lpstr>
      <vt:lpstr>Arial</vt:lpstr>
      <vt:lpstr>Cambria</vt:lpstr>
      <vt:lpstr>Cambria Math</vt:lpstr>
      <vt:lpstr>Candara</vt:lpstr>
      <vt:lpstr>Comic Sans MS</vt:lpstr>
      <vt:lpstr>Times New Roman</vt:lpstr>
      <vt:lpstr>Wingdings</vt:lpstr>
      <vt:lpstr>1_自定义设计方案</vt:lpstr>
      <vt:lpstr>Clip</vt:lpstr>
      <vt:lpstr>Software Quality Assurance and Testing Technology</vt:lpstr>
      <vt:lpstr>Rules</vt:lpstr>
      <vt:lpstr>Rules</vt:lpstr>
      <vt:lpstr>考试内容</vt:lpstr>
      <vt:lpstr>16 Weeks Plan </vt:lpstr>
      <vt:lpstr>16 Weeks Plan </vt:lpstr>
      <vt:lpstr>How</vt:lpstr>
      <vt:lpstr>What is Testing</vt:lpstr>
      <vt:lpstr>PowerPoint 演示文稿</vt:lpstr>
      <vt:lpstr>PowerPoint 演示文稿</vt:lpstr>
      <vt:lpstr>PowerPoint 演示文稿</vt:lpstr>
      <vt:lpstr>PowerPoint 演示文稿</vt:lpstr>
      <vt:lpstr>What is Testing</vt:lpstr>
      <vt:lpstr>Test Cycle</vt:lpstr>
      <vt:lpstr>Tester Salaries</vt:lpstr>
      <vt:lpstr>PowerPoint 演示文稿</vt:lpstr>
      <vt:lpstr>Developer and Tester</vt:lpstr>
      <vt:lpstr>What</vt:lpstr>
      <vt:lpstr>PowerPoint 演示文稿</vt:lpstr>
      <vt:lpstr>How many “Yes” you got?</vt:lpstr>
      <vt:lpstr>PowerPoint 演示文稿</vt:lpstr>
      <vt:lpstr>Why</vt:lpstr>
      <vt:lpstr>Why</vt:lpstr>
      <vt:lpstr>Why</vt:lpstr>
      <vt:lpstr>Why</vt:lpstr>
      <vt:lpstr>Why</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To be continued… See you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ShoppingCHE</dc:creator>
  <cp:lastModifiedBy>陈 俊哲</cp:lastModifiedBy>
  <cp:revision>2690</cp:revision>
  <cp:lastPrinted>1601-01-01T00:00:00Z</cp:lastPrinted>
  <dcterms:created xsi:type="dcterms:W3CDTF">1601-01-01T00:00:00Z</dcterms:created>
  <dcterms:modified xsi:type="dcterms:W3CDTF">2022-06-22T12:37:51Z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